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av" ContentType="audio/x-wav"/>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media/image25.jpg" ContentType="image/png"/>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60" r:id="rId1"/>
  </p:sldMasterIdLst>
  <p:notesMasterIdLst>
    <p:notesMasterId r:id="rId45"/>
  </p:notesMasterIdLst>
  <p:sldIdLst>
    <p:sldId id="285" r:id="rId2"/>
    <p:sldId id="357" r:id="rId3"/>
    <p:sldId id="257" r:id="rId4"/>
    <p:sldId id="325" r:id="rId5"/>
    <p:sldId id="359" r:id="rId6"/>
    <p:sldId id="360" r:id="rId7"/>
    <p:sldId id="358" r:id="rId8"/>
    <p:sldId id="361" r:id="rId9"/>
    <p:sldId id="314" r:id="rId10"/>
    <p:sldId id="363" r:id="rId11"/>
    <p:sldId id="364" r:id="rId12"/>
    <p:sldId id="324" r:id="rId13"/>
    <p:sldId id="375" r:id="rId14"/>
    <p:sldId id="365" r:id="rId15"/>
    <p:sldId id="366" r:id="rId16"/>
    <p:sldId id="367" r:id="rId17"/>
    <p:sldId id="368" r:id="rId18"/>
    <p:sldId id="328" r:id="rId19"/>
    <p:sldId id="369" r:id="rId20"/>
    <p:sldId id="370" r:id="rId21"/>
    <p:sldId id="371" r:id="rId22"/>
    <p:sldId id="372" r:id="rId23"/>
    <p:sldId id="373" r:id="rId24"/>
    <p:sldId id="331" r:id="rId25"/>
    <p:sldId id="343" r:id="rId26"/>
    <p:sldId id="349" r:id="rId27"/>
    <p:sldId id="379" r:id="rId28"/>
    <p:sldId id="376" r:id="rId29"/>
    <p:sldId id="377" r:id="rId30"/>
    <p:sldId id="350" r:id="rId31"/>
    <p:sldId id="351" r:id="rId32"/>
    <p:sldId id="344" r:id="rId33"/>
    <p:sldId id="380" r:id="rId34"/>
    <p:sldId id="332" r:id="rId35"/>
    <p:sldId id="352" r:id="rId36"/>
    <p:sldId id="353" r:id="rId37"/>
    <p:sldId id="354" r:id="rId38"/>
    <p:sldId id="355" r:id="rId39"/>
    <p:sldId id="381" r:id="rId40"/>
    <p:sldId id="382" r:id="rId41"/>
    <p:sldId id="383" r:id="rId42"/>
    <p:sldId id="378" r:id="rId43"/>
    <p:sldId id="374"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97" autoAdjust="0"/>
    <p:restoredTop sz="81292" autoAdjust="0"/>
  </p:normalViewPr>
  <p:slideViewPr>
    <p:cSldViewPr snapToGrid="0">
      <p:cViewPr varScale="1">
        <p:scale>
          <a:sx n="93" d="100"/>
          <a:sy n="93" d="100"/>
        </p:scale>
        <p:origin x="1944"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B6EC0B-79DB-4260-AA9A-1FB60E7E2553}" type="datetimeFigureOut">
              <a:rPr lang="zh-TW" altLang="en-US" smtClean="0"/>
              <a:t>2020/1/13</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D2A9E9-3003-4715-8739-D341CA3E516B}" type="slidenum">
              <a:rPr lang="zh-TW" altLang="en-US" smtClean="0"/>
              <a:t>‹#›</a:t>
            </a:fld>
            <a:endParaRPr lang="zh-TW" altLang="en-US"/>
          </a:p>
        </p:txBody>
      </p:sp>
    </p:spTree>
    <p:extLst>
      <p:ext uri="{BB962C8B-B14F-4D97-AF65-F5344CB8AC3E}">
        <p14:creationId xmlns:p14="http://schemas.microsoft.com/office/powerpoint/2010/main" val="440461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1</a:t>
            </a:fld>
            <a:endParaRPr lang="zh-TW" altLang="en-US"/>
          </a:p>
        </p:txBody>
      </p:sp>
    </p:spTree>
    <p:extLst>
      <p:ext uri="{BB962C8B-B14F-4D97-AF65-F5344CB8AC3E}">
        <p14:creationId xmlns:p14="http://schemas.microsoft.com/office/powerpoint/2010/main" val="40265641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t>
            </a:r>
            <a:r>
              <a:rPr lang="en-US" altLang="zh-TW" dirty="0" err="1" smtClean="0"/>
              <a:t>WavNet</a:t>
            </a:r>
            <a:r>
              <a:rPr lang="en-US" altLang="zh-TW" dirty="0" smtClean="0"/>
              <a:t>]</a:t>
            </a:r>
          </a:p>
          <a:p>
            <a:r>
              <a:rPr lang="en-US" altLang="zh-TW" dirty="0" smtClean="0"/>
              <a:t>[receptive</a:t>
            </a:r>
            <a:r>
              <a:rPr lang="en-US" altLang="zh-TW" baseline="0" dirty="0" smtClean="0"/>
              <a:t> field</a:t>
            </a:r>
            <a:r>
              <a:rPr lang="en-US" altLang="zh-TW" dirty="0" smtClean="0"/>
              <a:t>]</a:t>
            </a:r>
          </a:p>
          <a:p>
            <a:r>
              <a:rPr lang="en-US" altLang="zh-TW" dirty="0" smtClean="0"/>
              <a:t>[DCNN]</a:t>
            </a:r>
          </a:p>
          <a:p>
            <a:r>
              <a:rPr lang="en-US" altLang="zh-TW" dirty="0" smtClean="0"/>
              <a:t>As a result, Google proposed</a:t>
            </a:r>
            <a:r>
              <a:rPr lang="en-US" altLang="zh-TW" baseline="0" dirty="0" smtClean="0"/>
              <a:t> </a:t>
            </a:r>
            <a:r>
              <a:rPr lang="en-US" altLang="zh-TW" baseline="0" dirty="0" err="1" smtClean="0"/>
              <a:t>WaveNet</a:t>
            </a:r>
            <a:r>
              <a:rPr lang="en-US" altLang="zh-TW" baseline="0" dirty="0" smtClean="0"/>
              <a:t> in 2016, which is an autoregressive causal model directly modeling the probability P given a segment of previous speech samples to predict the distribution of the current sample. </a:t>
            </a:r>
          </a:p>
          <a:p>
            <a:r>
              <a:rPr lang="en-US" altLang="zh-TW" baseline="0" dirty="0" smtClean="0"/>
              <a:t>The segment of previous samples is called receptive filed, and </a:t>
            </a:r>
            <a:r>
              <a:rPr lang="en-US" altLang="zh-TW" baseline="0" dirty="0" err="1" smtClean="0"/>
              <a:t>WaveNet</a:t>
            </a:r>
            <a:r>
              <a:rPr lang="en-US" altLang="zh-TW" baseline="0" dirty="0" smtClean="0"/>
              <a:t> apply the dilated convolution technique to efficiently extend the size of receptive field.</a:t>
            </a:r>
          </a:p>
          <a:p>
            <a:r>
              <a:rPr lang="en-US" altLang="zh-TW" baseline="0" dirty="0" smtClean="0"/>
              <a:t>Dilated convolution is a convolution with skip holes or we can call it dilation size, based on the stacked dilated convolution layers with different size of skip holes or we call it dilation size, the network can catch different levels’ information.</a:t>
            </a:r>
          </a:p>
          <a:p>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10</a:t>
            </a:fld>
            <a:endParaRPr lang="zh-TW" altLang="en-US"/>
          </a:p>
        </p:txBody>
      </p:sp>
    </p:spTree>
    <p:extLst>
      <p:ext uri="{BB962C8B-B14F-4D97-AF65-F5344CB8AC3E}">
        <p14:creationId xmlns:p14="http://schemas.microsoft.com/office/powerpoint/2010/main" val="21958075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11</a:t>
            </a:fld>
            <a:endParaRPr lang="zh-TW" altLang="en-US"/>
          </a:p>
        </p:txBody>
      </p:sp>
    </p:spTree>
    <p:extLst>
      <p:ext uri="{BB962C8B-B14F-4D97-AF65-F5344CB8AC3E}">
        <p14:creationId xmlns:p14="http://schemas.microsoft.com/office/powerpoint/2010/main" val="2497214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12</a:t>
            </a:fld>
            <a:endParaRPr lang="zh-TW" altLang="en-US"/>
          </a:p>
        </p:txBody>
      </p:sp>
    </p:spTree>
    <p:extLst>
      <p:ext uri="{BB962C8B-B14F-4D97-AF65-F5344CB8AC3E}">
        <p14:creationId xmlns:p14="http://schemas.microsoft.com/office/powerpoint/2010/main" val="10207664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[quasi-periodic signal]</a:t>
            </a:r>
          </a:p>
          <a:p>
            <a:r>
              <a:rPr lang="en-US" altLang="zh-TW" dirty="0" smtClean="0"/>
              <a:t>[issues]</a:t>
            </a:r>
          </a:p>
          <a:p>
            <a:r>
              <a:rPr lang="en-US" altLang="zh-TW" dirty="0" smtClean="0"/>
              <a:t>However, speech</a:t>
            </a:r>
            <a:r>
              <a:rPr lang="en-US" altLang="zh-TW" baseline="0" dirty="0" smtClean="0"/>
              <a:t> signal is a quasi-periodic signal which includes periodic and non-periodic parts.</a:t>
            </a:r>
          </a:p>
          <a:p>
            <a:r>
              <a:rPr lang="en-US" altLang="zh-TW" baseline="0" dirty="0" smtClean="0"/>
              <a:t>Therefore,  the fixed network structure without prior knowledge of speech may cause some problems of </a:t>
            </a:r>
            <a:r>
              <a:rPr lang="en-US" altLang="zh-TW" baseline="0" dirty="0" err="1" smtClean="0"/>
              <a:t>WaveNet</a:t>
            </a:r>
            <a:r>
              <a:rPr lang="en-US" altLang="zh-TW" baseline="0" dirty="0" smtClean="0"/>
              <a:t> as a vocoder.</a:t>
            </a:r>
          </a:p>
          <a:p>
            <a:r>
              <a:rPr lang="en-US" altLang="zh-TW" baseline="0" dirty="0" smtClean="0"/>
              <a:t>For instance, the inefficient audio signal modeling and limited pitch controllability.</a:t>
            </a:r>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13</a:t>
            </a:fld>
            <a:endParaRPr lang="zh-TW" altLang="en-US"/>
          </a:p>
        </p:txBody>
      </p:sp>
    </p:spTree>
    <p:extLst>
      <p:ext uri="{BB962C8B-B14F-4D97-AF65-F5344CB8AC3E}">
        <p14:creationId xmlns:p14="http://schemas.microsoft.com/office/powerpoint/2010/main" val="1042194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[huge network]</a:t>
            </a:r>
          </a:p>
          <a:p>
            <a:r>
              <a:rPr lang="en-US" altLang="zh-TW" dirty="0" smtClean="0"/>
              <a:t>[fixed</a:t>
            </a:r>
            <a:r>
              <a:rPr lang="en-US" altLang="zh-TW" baseline="0" dirty="0" smtClean="0"/>
              <a:t> for both periodic and non-periodic</a:t>
            </a:r>
            <a:r>
              <a:rPr lang="en-US" altLang="zh-TW" dirty="0" smtClean="0"/>
              <a:t>]</a:t>
            </a:r>
          </a:p>
          <a:p>
            <a:r>
              <a:rPr lang="en-US" altLang="zh-TW" dirty="0" smtClean="0"/>
              <a:t>[redundant]</a:t>
            </a:r>
          </a:p>
          <a:p>
            <a:r>
              <a:rPr lang="en-US" altLang="zh-TW" dirty="0" smtClean="0"/>
              <a:t>Specifically,</a:t>
            </a:r>
            <a:r>
              <a:rPr lang="en-US" altLang="zh-TW" baseline="0" dirty="0" smtClean="0"/>
              <a:t> to model the very long-term dependency, a extremely long receptive filed is needed to cover all related past samples, and it means that a huge network is required.</a:t>
            </a:r>
          </a:p>
          <a:p>
            <a:r>
              <a:rPr lang="en-US" altLang="zh-TW" baseline="0" dirty="0" smtClean="0"/>
              <a:t>Moreover,  as we know, the dilated layers of </a:t>
            </a:r>
            <a:r>
              <a:rPr lang="en-US" altLang="zh-TW" baseline="0" dirty="0" err="1" smtClean="0"/>
              <a:t>WaveNet</a:t>
            </a:r>
            <a:r>
              <a:rPr lang="en-US" altLang="zh-TW" baseline="0" dirty="0" smtClean="0"/>
              <a:t> acts like </a:t>
            </a:r>
            <a:r>
              <a:rPr lang="en-US" altLang="zh-TW" baseline="0" dirty="0" err="1" smtClean="0"/>
              <a:t>downsampling</a:t>
            </a:r>
            <a:r>
              <a:rPr lang="en-US" altLang="zh-TW" baseline="0" dirty="0" smtClean="0"/>
              <a:t> to catch different levels’ information. </a:t>
            </a:r>
          </a:p>
          <a:p>
            <a:r>
              <a:rPr lang="en-US" altLang="zh-TW" baseline="0" dirty="0" smtClean="0"/>
              <a:t>Therefore, the same fixed network structure for both periodic and non-periodic part is not reasonable.</a:t>
            </a:r>
          </a:p>
          <a:p>
            <a:r>
              <a:rPr lang="en-US" altLang="zh-TW" baseline="0" dirty="0" smtClean="0"/>
              <a:t>It is like oversampling the periodic part, which means that the receptive field includes many redundant samples.</a:t>
            </a: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14</a:t>
            </a:fld>
            <a:endParaRPr lang="zh-TW" altLang="en-US"/>
          </a:p>
        </p:txBody>
      </p:sp>
    </p:spTree>
    <p:extLst>
      <p:ext uri="{BB962C8B-B14F-4D97-AF65-F5344CB8AC3E}">
        <p14:creationId xmlns:p14="http://schemas.microsoft.com/office/powerpoint/2010/main" val="190466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Furthermore,</a:t>
            </a:r>
            <a:r>
              <a:rPr lang="en-US" altLang="zh-TW" baseline="0" dirty="0" smtClean="0"/>
              <a:t> based on previous works’ results, we found that it is hard to generate speech with accurate pitch when </a:t>
            </a:r>
            <a:r>
              <a:rPr lang="en-US" altLang="zh-TW" baseline="0" dirty="0" err="1" smtClean="0"/>
              <a:t>WaveNet</a:t>
            </a:r>
            <a:r>
              <a:rPr lang="en-US" altLang="zh-TW" baseline="0" dirty="0" smtClean="0"/>
              <a:t> conditioned on the unseen acoustic features.</a:t>
            </a:r>
          </a:p>
          <a:p>
            <a:r>
              <a:rPr lang="en-US" altLang="zh-TW" baseline="0" dirty="0" smtClean="0"/>
              <a:t>For example, the natural speech is like that, and </a:t>
            </a:r>
            <a:r>
              <a:rPr lang="en-US" altLang="zh-TW" baseline="0" dirty="0" err="1" smtClean="0"/>
              <a:t>WaveNet</a:t>
            </a:r>
            <a:r>
              <a:rPr lang="en-US" altLang="zh-TW" baseline="0" dirty="0" smtClean="0"/>
              <a:t> conditioned on the natural acoustic features is like that, which has good speech quality and accurate pitch.</a:t>
            </a:r>
          </a:p>
          <a:p>
            <a:r>
              <a:rPr lang="en-US" altLang="zh-TW" baseline="0" dirty="0" smtClean="0"/>
              <a:t>However, if we scaled the pitch feature to 1.5</a:t>
            </a:r>
            <a:r>
              <a:rPr lang="zh-TW" altLang="en-US" baseline="0" dirty="0" smtClean="0"/>
              <a:t> </a:t>
            </a:r>
            <a:r>
              <a:rPr lang="en-US" altLang="zh-TW" baseline="0" dirty="0" smtClean="0"/>
              <a:t>pitch, the expected sound is like that, but the </a:t>
            </a:r>
            <a:r>
              <a:rPr lang="en-US" altLang="zh-TW" baseline="0" dirty="0" err="1" smtClean="0"/>
              <a:t>WaveNet</a:t>
            </a:r>
            <a:r>
              <a:rPr lang="en-US" altLang="zh-TW" baseline="0" dirty="0" smtClean="0"/>
              <a:t> generated speech is like that, which has much lower pitch.</a:t>
            </a:r>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15</a:t>
            </a:fld>
            <a:endParaRPr lang="zh-TW" altLang="en-US"/>
          </a:p>
        </p:txBody>
      </p:sp>
    </p:spTree>
    <p:extLst>
      <p:ext uri="{BB962C8B-B14F-4D97-AF65-F5344CB8AC3E}">
        <p14:creationId xmlns:p14="http://schemas.microsoft.com/office/powerpoint/2010/main" val="350032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To solve the mentioned problems,</a:t>
            </a:r>
            <a:r>
              <a:rPr lang="en-US" altLang="zh-TW" baseline="0" dirty="0" smtClean="0"/>
              <a:t> we propose the Quasi-periodic </a:t>
            </a:r>
            <a:r>
              <a:rPr lang="en-US" altLang="zh-TW" baseline="0" dirty="0" err="1" smtClean="0"/>
              <a:t>WaveNet</a:t>
            </a:r>
            <a:r>
              <a:rPr lang="en-US" altLang="zh-TW" baseline="0" dirty="0" smtClean="0"/>
              <a:t> vocoder, which introduces a pitch-dependent dilated convolution to model the periodic part and apply a cascaded structure to simultaneously model both periodic and non-periodic parts.</a:t>
            </a:r>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16</a:t>
            </a:fld>
            <a:endParaRPr lang="zh-TW" altLang="en-US"/>
          </a:p>
        </p:txBody>
      </p:sp>
    </p:spTree>
    <p:extLst>
      <p:ext uri="{BB962C8B-B14F-4D97-AF65-F5344CB8AC3E}">
        <p14:creationId xmlns:p14="http://schemas.microsoft.com/office/powerpoint/2010/main" val="23345573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Td: time delay related to pitch</a:t>
            </a:r>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17</a:t>
            </a:fld>
            <a:endParaRPr lang="zh-TW" altLang="en-US"/>
          </a:p>
        </p:txBody>
      </p:sp>
    </p:spTree>
    <p:extLst>
      <p:ext uri="{BB962C8B-B14F-4D97-AF65-F5344CB8AC3E}">
        <p14:creationId xmlns:p14="http://schemas.microsoft.com/office/powerpoint/2010/main" val="29194444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aseline="0" dirty="0" smtClean="0"/>
              <a:t>As we know, the number of samples in a receptive field is determined by the network size.</a:t>
            </a:r>
          </a:p>
          <a:p>
            <a:r>
              <a:rPr lang="en-US" altLang="zh-TW" baseline="0" dirty="0" smtClean="0"/>
              <a:t>However, the effective receptive field can be changed by different dilation size.</a:t>
            </a:r>
            <a:endParaRPr lang="en-US" altLang="zh-TW" dirty="0" smtClean="0"/>
          </a:p>
          <a:p>
            <a:r>
              <a:rPr lang="en-US" altLang="zh-TW" dirty="0" smtClean="0"/>
              <a:t>Specifically, dilated convolution can be formulate like that.</a:t>
            </a:r>
          </a:p>
          <a:p>
            <a:r>
              <a:rPr lang="en-US" altLang="zh-TW" dirty="0" smtClean="0"/>
              <a:t>The current output </a:t>
            </a:r>
            <a:r>
              <a:rPr lang="en-US" altLang="zh-TW" dirty="0" err="1" smtClean="0"/>
              <a:t>Xt</a:t>
            </a:r>
            <a:r>
              <a:rPr lang="en-US" altLang="zh-TW" dirty="0" smtClean="0"/>
              <a:t>(o) can be a weighted</a:t>
            </a:r>
            <a:r>
              <a:rPr lang="en-US" altLang="zh-TW" baseline="0" dirty="0" smtClean="0"/>
              <a:t> sum of the current input and a past sample with dilation size d.</a:t>
            </a:r>
          </a:p>
          <a:p>
            <a:r>
              <a:rPr lang="en-US" altLang="zh-TW" baseline="0" dirty="0" smtClean="0"/>
              <a:t>For vanilla dilated CNN the dilation size is a time-invariant constant.</a:t>
            </a:r>
            <a:endParaRPr lang="en-US" altLang="zh-TW" dirty="0" smtClean="0"/>
          </a:p>
          <a:p>
            <a:r>
              <a:rPr lang="en-US" altLang="zh-TW" dirty="0" smtClean="0"/>
              <a:t>But</a:t>
            </a:r>
            <a:r>
              <a:rPr lang="en-US" altLang="zh-TW" baseline="0" dirty="0" smtClean="0"/>
              <a:t> our proposed pitch-dependent CNN has a time-variant dilation size.</a:t>
            </a:r>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18</a:t>
            </a:fld>
            <a:endParaRPr lang="zh-TW" altLang="en-US"/>
          </a:p>
        </p:txBody>
      </p:sp>
    </p:spTree>
    <p:extLst>
      <p:ext uri="{BB962C8B-B14F-4D97-AF65-F5344CB8AC3E}">
        <p14:creationId xmlns:p14="http://schemas.microsoft.com/office/powerpoint/2010/main" val="732647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We</a:t>
            </a:r>
            <a:r>
              <a:rPr lang="en-US" baseline="0" dirty="0" smtClean="0"/>
              <a:t> introduce a pitch-dependent dilated factor Et to control the dilation size to dynamically  extend the effective receptive field.</a:t>
            </a:r>
          </a:p>
          <a:p>
            <a:r>
              <a:rPr lang="en-US" baseline="0" dirty="0" smtClean="0"/>
              <a:t>The dilated factor Et is the sampling rate divided by each sample’s pitch and a dense factor.</a:t>
            </a:r>
            <a:endParaRPr 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19</a:t>
            </a:fld>
            <a:endParaRPr lang="zh-TW" altLang="en-US"/>
          </a:p>
        </p:txBody>
      </p:sp>
    </p:spTree>
    <p:extLst>
      <p:ext uri="{BB962C8B-B14F-4D97-AF65-F5344CB8AC3E}">
        <p14:creationId xmlns:p14="http://schemas.microsoft.com/office/powerpoint/2010/main" val="407439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2</a:t>
            </a:fld>
            <a:endParaRPr lang="zh-TW" altLang="en-US"/>
          </a:p>
        </p:txBody>
      </p:sp>
    </p:spTree>
    <p:extLst>
      <p:ext uri="{BB962C8B-B14F-4D97-AF65-F5344CB8AC3E}">
        <p14:creationId xmlns:p14="http://schemas.microsoft.com/office/powerpoint/2010/main" val="4447854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Dense factor indicate</a:t>
            </a:r>
            <a:r>
              <a:rPr lang="en-US" baseline="0" dirty="0" smtClean="0"/>
              <a:t> the number of samples in one cycle period taken into account.</a:t>
            </a:r>
          </a:p>
          <a:p>
            <a:r>
              <a:rPr lang="en-US" baseline="0" dirty="0" smtClean="0"/>
              <a:t>For example, the first we take 8 samples in one cycle, and the last figure we only take 2 samples ion one cycle.</a:t>
            </a:r>
            <a:endParaRPr 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20</a:t>
            </a:fld>
            <a:endParaRPr lang="zh-TW" altLang="en-US"/>
          </a:p>
        </p:txBody>
      </p:sp>
    </p:spTree>
    <p:extLst>
      <p:ext uri="{BB962C8B-B14F-4D97-AF65-F5344CB8AC3E}">
        <p14:creationId xmlns:p14="http://schemas.microsoft.com/office/powerpoint/2010/main" val="42399314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Here is an</a:t>
            </a:r>
            <a:r>
              <a:rPr lang="en-US" baseline="0" dirty="0" smtClean="0"/>
              <a:t> example to explain the concept of effective receptive filed with dense factor.</a:t>
            </a:r>
          </a:p>
          <a:p>
            <a:r>
              <a:rPr lang="en-US" baseline="0" dirty="0" smtClean="0"/>
              <a:t>According to the two figures, we find that although the signals have different frequencies,  the same dense factor makes the effective receptive fields  include the same number of past cycles.</a:t>
            </a:r>
            <a:endParaRPr 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21</a:t>
            </a:fld>
            <a:endParaRPr lang="zh-TW" altLang="en-US"/>
          </a:p>
        </p:txBody>
      </p:sp>
    </p:spTree>
    <p:extLst>
      <p:ext uri="{BB962C8B-B14F-4D97-AF65-F5344CB8AC3E}">
        <p14:creationId xmlns:p14="http://schemas.microsoft.com/office/powerpoint/2010/main" val="14962809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Furthermore, we</a:t>
            </a:r>
            <a:r>
              <a:rPr lang="en-US" altLang="zh-TW" baseline="0" dirty="0" smtClean="0"/>
              <a:t> propose a cascaded structure of the fixed and adaptive modules to simultaneously model the short- and long-term correlations of speech signals.</a:t>
            </a:r>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22</a:t>
            </a:fld>
            <a:endParaRPr lang="zh-TW" altLang="en-US"/>
          </a:p>
        </p:txBody>
      </p:sp>
    </p:spTree>
    <p:extLst>
      <p:ext uri="{BB962C8B-B14F-4D97-AF65-F5344CB8AC3E}">
        <p14:creationId xmlns:p14="http://schemas.microsoft.com/office/powerpoint/2010/main" val="515585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23</a:t>
            </a:fld>
            <a:endParaRPr lang="zh-TW" altLang="en-US"/>
          </a:p>
        </p:txBody>
      </p:sp>
    </p:spTree>
    <p:extLst>
      <p:ext uri="{BB962C8B-B14F-4D97-AF65-F5344CB8AC3E}">
        <p14:creationId xmlns:p14="http://schemas.microsoft.com/office/powerpoint/2010/main" val="28540215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24</a:t>
            </a:fld>
            <a:endParaRPr lang="zh-TW" altLang="en-US"/>
          </a:p>
        </p:txBody>
      </p:sp>
    </p:spTree>
    <p:extLst>
      <p:ext uri="{BB962C8B-B14F-4D97-AF65-F5344CB8AC3E}">
        <p14:creationId xmlns:p14="http://schemas.microsoft.com/office/powerpoint/2010/main" val="18690487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25</a:t>
            </a:fld>
            <a:endParaRPr lang="zh-TW" altLang="en-US"/>
          </a:p>
        </p:txBody>
      </p:sp>
    </p:spTree>
    <p:extLst>
      <p:ext uri="{BB962C8B-B14F-4D97-AF65-F5344CB8AC3E}">
        <p14:creationId xmlns:p14="http://schemas.microsoft.com/office/powerpoint/2010/main" val="23300118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26</a:t>
            </a:fld>
            <a:endParaRPr lang="zh-TW" altLang="en-US"/>
          </a:p>
        </p:txBody>
      </p:sp>
    </p:spTree>
    <p:extLst>
      <p:ext uri="{BB962C8B-B14F-4D97-AF65-F5344CB8AC3E}">
        <p14:creationId xmlns:p14="http://schemas.microsoft.com/office/powerpoint/2010/main" val="25360645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27</a:t>
            </a:fld>
            <a:endParaRPr lang="zh-TW" altLang="en-US"/>
          </a:p>
        </p:txBody>
      </p:sp>
    </p:spTree>
    <p:extLst>
      <p:ext uri="{BB962C8B-B14F-4D97-AF65-F5344CB8AC3E}">
        <p14:creationId xmlns:p14="http://schemas.microsoft.com/office/powerpoint/2010/main" val="2893880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28</a:t>
            </a:fld>
            <a:endParaRPr lang="zh-TW" altLang="en-US"/>
          </a:p>
        </p:txBody>
      </p:sp>
    </p:spTree>
    <p:extLst>
      <p:ext uri="{BB962C8B-B14F-4D97-AF65-F5344CB8AC3E}">
        <p14:creationId xmlns:p14="http://schemas.microsoft.com/office/powerpoint/2010/main" val="35396377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29</a:t>
            </a:fld>
            <a:endParaRPr lang="zh-TW" altLang="en-US"/>
          </a:p>
        </p:txBody>
      </p:sp>
    </p:spTree>
    <p:extLst>
      <p:ext uri="{BB962C8B-B14F-4D97-AF65-F5344CB8AC3E}">
        <p14:creationId xmlns:p14="http://schemas.microsoft.com/office/powerpoint/2010/main" val="4148855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3</a:t>
            </a:fld>
            <a:endParaRPr lang="zh-TW" altLang="en-US"/>
          </a:p>
        </p:txBody>
      </p:sp>
    </p:spTree>
    <p:extLst>
      <p:ext uri="{BB962C8B-B14F-4D97-AF65-F5344CB8AC3E}">
        <p14:creationId xmlns:p14="http://schemas.microsoft.com/office/powerpoint/2010/main" val="14597824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30</a:t>
            </a:fld>
            <a:endParaRPr lang="zh-TW" altLang="en-US"/>
          </a:p>
        </p:txBody>
      </p:sp>
    </p:spTree>
    <p:extLst>
      <p:ext uri="{BB962C8B-B14F-4D97-AF65-F5344CB8AC3E}">
        <p14:creationId xmlns:p14="http://schemas.microsoft.com/office/powerpoint/2010/main" val="16694883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31</a:t>
            </a:fld>
            <a:endParaRPr lang="zh-TW" altLang="en-US"/>
          </a:p>
        </p:txBody>
      </p:sp>
    </p:spTree>
    <p:extLst>
      <p:ext uri="{BB962C8B-B14F-4D97-AF65-F5344CB8AC3E}">
        <p14:creationId xmlns:p14="http://schemas.microsoft.com/office/powerpoint/2010/main" val="3645883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32</a:t>
            </a:fld>
            <a:endParaRPr lang="zh-TW" altLang="en-US"/>
          </a:p>
        </p:txBody>
      </p:sp>
    </p:spTree>
    <p:extLst>
      <p:ext uri="{BB962C8B-B14F-4D97-AF65-F5344CB8AC3E}">
        <p14:creationId xmlns:p14="http://schemas.microsoft.com/office/powerpoint/2010/main" val="37050670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33</a:t>
            </a:fld>
            <a:endParaRPr lang="zh-TW" altLang="en-US"/>
          </a:p>
        </p:txBody>
      </p:sp>
    </p:spTree>
    <p:extLst>
      <p:ext uri="{BB962C8B-B14F-4D97-AF65-F5344CB8AC3E}">
        <p14:creationId xmlns:p14="http://schemas.microsoft.com/office/powerpoint/2010/main" val="41724310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34</a:t>
            </a:fld>
            <a:endParaRPr lang="zh-TW" altLang="en-US"/>
          </a:p>
        </p:txBody>
      </p:sp>
    </p:spTree>
    <p:extLst>
      <p:ext uri="{BB962C8B-B14F-4D97-AF65-F5344CB8AC3E}">
        <p14:creationId xmlns:p14="http://schemas.microsoft.com/office/powerpoint/2010/main" val="32327927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35</a:t>
            </a:fld>
            <a:endParaRPr lang="zh-TW" altLang="en-US"/>
          </a:p>
        </p:txBody>
      </p:sp>
    </p:spTree>
    <p:extLst>
      <p:ext uri="{BB962C8B-B14F-4D97-AF65-F5344CB8AC3E}">
        <p14:creationId xmlns:p14="http://schemas.microsoft.com/office/powerpoint/2010/main" val="29165001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36</a:t>
            </a:fld>
            <a:endParaRPr lang="zh-TW" altLang="en-US"/>
          </a:p>
        </p:txBody>
      </p:sp>
    </p:spTree>
    <p:extLst>
      <p:ext uri="{BB962C8B-B14F-4D97-AF65-F5344CB8AC3E}">
        <p14:creationId xmlns:p14="http://schemas.microsoft.com/office/powerpoint/2010/main" val="30606137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37</a:t>
            </a:fld>
            <a:endParaRPr lang="zh-TW" altLang="en-US"/>
          </a:p>
        </p:txBody>
      </p:sp>
    </p:spTree>
    <p:extLst>
      <p:ext uri="{BB962C8B-B14F-4D97-AF65-F5344CB8AC3E}">
        <p14:creationId xmlns:p14="http://schemas.microsoft.com/office/powerpoint/2010/main" val="32796349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38</a:t>
            </a:fld>
            <a:endParaRPr lang="zh-TW" altLang="en-US"/>
          </a:p>
        </p:txBody>
      </p:sp>
    </p:spTree>
    <p:extLst>
      <p:ext uri="{BB962C8B-B14F-4D97-AF65-F5344CB8AC3E}">
        <p14:creationId xmlns:p14="http://schemas.microsoft.com/office/powerpoint/2010/main" val="20710671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39</a:t>
            </a:fld>
            <a:endParaRPr lang="zh-TW" altLang="en-US"/>
          </a:p>
        </p:txBody>
      </p:sp>
    </p:spTree>
    <p:extLst>
      <p:ext uri="{BB962C8B-B14F-4D97-AF65-F5344CB8AC3E}">
        <p14:creationId xmlns:p14="http://schemas.microsoft.com/office/powerpoint/2010/main" val="36251126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4</a:t>
            </a:fld>
            <a:endParaRPr lang="zh-TW" altLang="en-US"/>
          </a:p>
        </p:txBody>
      </p:sp>
    </p:spTree>
    <p:extLst>
      <p:ext uri="{BB962C8B-B14F-4D97-AF65-F5344CB8AC3E}">
        <p14:creationId xmlns:p14="http://schemas.microsoft.com/office/powerpoint/2010/main" val="10726224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40</a:t>
            </a:fld>
            <a:endParaRPr lang="zh-TW" altLang="en-US"/>
          </a:p>
        </p:txBody>
      </p:sp>
    </p:spTree>
    <p:extLst>
      <p:ext uri="{BB962C8B-B14F-4D97-AF65-F5344CB8AC3E}">
        <p14:creationId xmlns:p14="http://schemas.microsoft.com/office/powerpoint/2010/main" val="29686884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41</a:t>
            </a:fld>
            <a:endParaRPr lang="zh-TW" altLang="en-US"/>
          </a:p>
        </p:txBody>
      </p:sp>
    </p:spTree>
    <p:extLst>
      <p:ext uri="{BB962C8B-B14F-4D97-AF65-F5344CB8AC3E}">
        <p14:creationId xmlns:p14="http://schemas.microsoft.com/office/powerpoint/2010/main" val="2969771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5</a:t>
            </a:fld>
            <a:endParaRPr lang="zh-TW" altLang="en-US"/>
          </a:p>
        </p:txBody>
      </p:sp>
    </p:spTree>
    <p:extLst>
      <p:ext uri="{BB962C8B-B14F-4D97-AF65-F5344CB8AC3E}">
        <p14:creationId xmlns:p14="http://schemas.microsoft.com/office/powerpoint/2010/main" val="3605404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6</a:t>
            </a:fld>
            <a:endParaRPr lang="zh-TW" altLang="en-US"/>
          </a:p>
        </p:txBody>
      </p:sp>
    </p:spTree>
    <p:extLst>
      <p:ext uri="{BB962C8B-B14F-4D97-AF65-F5344CB8AC3E}">
        <p14:creationId xmlns:p14="http://schemas.microsoft.com/office/powerpoint/2010/main" val="453096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[challenges]</a:t>
            </a:r>
          </a:p>
          <a:p>
            <a:r>
              <a:rPr lang="en-US" altLang="zh-TW" dirty="0" smtClean="0"/>
              <a:t>[straight drawback]</a:t>
            </a:r>
          </a:p>
          <a:p>
            <a:r>
              <a:rPr lang="en-US" altLang="zh-TW" dirty="0" smtClean="0"/>
              <a:t>As we know, directly modeling speech waveform is challenging</a:t>
            </a:r>
            <a:r>
              <a:rPr lang="en-US" altLang="zh-TW" baseline="0" dirty="0" smtClean="0"/>
              <a:t> because speech waveform usually has a very high temporal resolution, which means it has a very long-term dependency.</a:t>
            </a:r>
          </a:p>
          <a:p>
            <a:r>
              <a:rPr lang="en-US" altLang="zh-TW" baseline="0" dirty="0" smtClean="0"/>
              <a:t>Therefore, conventional parametric synthesis technique such as STRAIGHT and WORLD usually encode speech into low-dimensional spectral and prosodic features and then decode the acoustic features to speech waveform.</a:t>
            </a:r>
          </a:p>
          <a:p>
            <a:r>
              <a:rPr lang="en-US" altLang="zh-TW" baseline="0" dirty="0" smtClean="0"/>
              <a:t>However, because of the over-simplified assumption of speech generation mechanism, the lost temporal details and phase information cause significantly speech quality degradation.</a:t>
            </a:r>
            <a:endParaRPr lang="en-US" altLang="zh-TW" dirty="0" smtClean="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7</a:t>
            </a:fld>
            <a:endParaRPr lang="zh-TW" altLang="en-US"/>
          </a:p>
        </p:txBody>
      </p:sp>
    </p:spTree>
    <p:extLst>
      <p:ext uri="{BB962C8B-B14F-4D97-AF65-F5344CB8AC3E}">
        <p14:creationId xmlns:p14="http://schemas.microsoft.com/office/powerpoint/2010/main" val="3279053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8</a:t>
            </a:fld>
            <a:endParaRPr lang="zh-TW" altLang="en-US"/>
          </a:p>
        </p:txBody>
      </p:sp>
    </p:spTree>
    <p:extLst>
      <p:ext uri="{BB962C8B-B14F-4D97-AF65-F5344CB8AC3E}">
        <p14:creationId xmlns:p14="http://schemas.microsoft.com/office/powerpoint/2010/main" val="672267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t>
            </a:r>
            <a:r>
              <a:rPr lang="en-US" altLang="zh-TW" dirty="0" err="1" smtClean="0"/>
              <a:t>WavNet</a:t>
            </a:r>
            <a:r>
              <a:rPr lang="en-US" altLang="zh-TW" dirty="0" smtClean="0"/>
              <a:t>]</a:t>
            </a:r>
          </a:p>
          <a:p>
            <a:r>
              <a:rPr lang="en-US" altLang="zh-TW" dirty="0" smtClean="0"/>
              <a:t>[receptive</a:t>
            </a:r>
            <a:r>
              <a:rPr lang="en-US" altLang="zh-TW" baseline="0" dirty="0" smtClean="0"/>
              <a:t> field</a:t>
            </a:r>
            <a:r>
              <a:rPr lang="en-US" altLang="zh-TW" dirty="0" smtClean="0"/>
              <a:t>]</a:t>
            </a:r>
          </a:p>
          <a:p>
            <a:r>
              <a:rPr lang="en-US" altLang="zh-TW" dirty="0" smtClean="0"/>
              <a:t>[DCNN]</a:t>
            </a:r>
          </a:p>
          <a:p>
            <a:r>
              <a:rPr lang="en-US" altLang="zh-TW" dirty="0" smtClean="0"/>
              <a:t>As a result, Google proposed</a:t>
            </a:r>
            <a:r>
              <a:rPr lang="en-US" altLang="zh-TW" baseline="0" dirty="0" smtClean="0"/>
              <a:t> </a:t>
            </a:r>
            <a:r>
              <a:rPr lang="en-US" altLang="zh-TW" baseline="0" dirty="0" err="1" smtClean="0"/>
              <a:t>WaveNet</a:t>
            </a:r>
            <a:r>
              <a:rPr lang="en-US" altLang="zh-TW" baseline="0" dirty="0" smtClean="0"/>
              <a:t> in 2016, which is an autoregressive causal model directly modeling the probability P given a segment of previous speech samples to predict the distribution of the current sample. </a:t>
            </a:r>
          </a:p>
          <a:p>
            <a:r>
              <a:rPr lang="en-US" altLang="zh-TW" baseline="0" dirty="0" smtClean="0"/>
              <a:t>The segment of previous samples is called receptive filed, and </a:t>
            </a:r>
            <a:r>
              <a:rPr lang="en-US" altLang="zh-TW" baseline="0" dirty="0" err="1" smtClean="0"/>
              <a:t>WaveNet</a:t>
            </a:r>
            <a:r>
              <a:rPr lang="en-US" altLang="zh-TW" baseline="0" dirty="0" smtClean="0"/>
              <a:t> apply the dilated convolution technique to efficiently extend the size of receptive field.</a:t>
            </a:r>
          </a:p>
          <a:p>
            <a:r>
              <a:rPr lang="en-US" altLang="zh-TW" baseline="0" dirty="0" smtClean="0"/>
              <a:t>Dilated convolution is a convolution with skip holes or we can call it dilation size, based on the stacked dilated convolution layers with different size of skip holes or we call it dilation size, the network can catch different levels’ information.</a:t>
            </a:r>
          </a:p>
          <a:p>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9</a:t>
            </a:fld>
            <a:endParaRPr lang="zh-TW" altLang="en-US"/>
          </a:p>
        </p:txBody>
      </p:sp>
    </p:spTree>
    <p:extLst>
      <p:ext uri="{BB962C8B-B14F-4D97-AF65-F5344CB8AC3E}">
        <p14:creationId xmlns:p14="http://schemas.microsoft.com/office/powerpoint/2010/main" val="3906055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0C097453-A705-4DBC-9AE5-2FD26C0252BF}" type="datetime1">
              <a:rPr lang="zh-TW" altLang="en-US" smtClean="0"/>
              <a:t>2020/1/13</a:t>
            </a:fld>
            <a:endParaRPr lang="zh-TW" altLang="en-US"/>
          </a:p>
        </p:txBody>
      </p:sp>
      <p:sp>
        <p:nvSpPr>
          <p:cNvPr id="5" name="Footer Placeholder 4"/>
          <p:cNvSpPr>
            <a:spLocks noGrp="1"/>
          </p:cNvSpPr>
          <p:nvPr>
            <p:ph type="ftr" sz="quarter" idx="11"/>
          </p:nvPr>
        </p:nvSpPr>
        <p:spPr/>
        <p:txBody>
          <a:bodyPr/>
          <a:lstStyle/>
          <a:p>
            <a:endParaRPr lang="zh-TW" altLang="en-US"/>
          </a:p>
        </p:txBody>
      </p:sp>
    </p:spTree>
    <p:extLst>
      <p:ext uri="{BB962C8B-B14F-4D97-AF65-F5344CB8AC3E}">
        <p14:creationId xmlns:p14="http://schemas.microsoft.com/office/powerpoint/2010/main" val="35294357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48D72B59-C38A-40A2-9632-ED4E3F8D3CE4}" type="datetime1">
              <a:rPr lang="zh-TW" altLang="en-US" smtClean="0"/>
              <a:t>2020/1/13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ECD2910-5291-4215-A14B-1E9C42171ABB}" type="slidenum">
              <a:rPr lang="zh-TW" altLang="en-US" smtClean="0"/>
              <a:t>‹#›</a:t>
            </a:fld>
            <a:endParaRPr lang="zh-TW" altLang="en-US"/>
          </a:p>
        </p:txBody>
      </p:sp>
    </p:spTree>
    <p:extLst>
      <p:ext uri="{BB962C8B-B14F-4D97-AF65-F5344CB8AC3E}">
        <p14:creationId xmlns:p14="http://schemas.microsoft.com/office/powerpoint/2010/main" val="4018776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E4BD829E-E131-485A-8D9E-D196E277601A}" type="datetime1">
              <a:rPr lang="zh-TW" altLang="en-US" smtClean="0"/>
              <a:t>2020/1/13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ECD2910-5291-4215-A14B-1E9C42171ABB}" type="slidenum">
              <a:rPr lang="zh-TW" altLang="en-US" smtClean="0"/>
              <a:t>‹#›</a:t>
            </a:fld>
            <a:endParaRPr lang="zh-TW" altLang="en-US"/>
          </a:p>
        </p:txBody>
      </p:sp>
    </p:spTree>
    <p:extLst>
      <p:ext uri="{BB962C8B-B14F-4D97-AF65-F5344CB8AC3E}">
        <p14:creationId xmlns:p14="http://schemas.microsoft.com/office/powerpoint/2010/main" val="1712557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E8E359BD-490D-44F2-B717-49369A4F6A81}" type="datetime1">
              <a:rPr lang="zh-TW" altLang="en-US" smtClean="0"/>
              <a:t>2020/1/13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CECD2910-5291-4215-A14B-1E9C42171ABB}" type="slidenum">
              <a:rPr lang="zh-TW" altLang="en-US" smtClean="0"/>
              <a:pPr/>
              <a:t>‹#›</a:t>
            </a:fld>
            <a:endParaRPr lang="zh-TW" altLang="en-US" dirty="0"/>
          </a:p>
        </p:txBody>
      </p:sp>
    </p:spTree>
    <p:extLst>
      <p:ext uri="{BB962C8B-B14F-4D97-AF65-F5344CB8AC3E}">
        <p14:creationId xmlns:p14="http://schemas.microsoft.com/office/powerpoint/2010/main" val="304840128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B7E56463-9C4A-4355-863A-640A540655CB}" type="datetime1">
              <a:rPr lang="zh-TW" altLang="en-US" smtClean="0"/>
              <a:t>2020/1/13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ECD2910-5291-4215-A14B-1E9C42171ABB}" type="slidenum">
              <a:rPr lang="zh-TW" altLang="en-US" smtClean="0"/>
              <a:t>‹#›</a:t>
            </a:fld>
            <a:endParaRPr lang="zh-TW" altLang="en-US"/>
          </a:p>
        </p:txBody>
      </p:sp>
    </p:spTree>
    <p:extLst>
      <p:ext uri="{BB962C8B-B14F-4D97-AF65-F5344CB8AC3E}">
        <p14:creationId xmlns:p14="http://schemas.microsoft.com/office/powerpoint/2010/main" val="65927740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0C23B206-EAD6-45E3-A159-51EB1E48AE15}" type="datetime1">
              <a:rPr lang="zh-TW" altLang="en-US" smtClean="0"/>
              <a:t>2020/1/13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CECD2910-5291-4215-A14B-1E9C42171ABB}" type="slidenum">
              <a:rPr lang="zh-TW" altLang="en-US" smtClean="0"/>
              <a:t>‹#›</a:t>
            </a:fld>
            <a:endParaRPr lang="zh-TW" altLang="en-US"/>
          </a:p>
        </p:txBody>
      </p:sp>
    </p:spTree>
    <p:extLst>
      <p:ext uri="{BB962C8B-B14F-4D97-AF65-F5344CB8AC3E}">
        <p14:creationId xmlns:p14="http://schemas.microsoft.com/office/powerpoint/2010/main" val="1237279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E6FBB415-F39F-41E2-8DF1-6EE1E686450B}" type="datetime1">
              <a:rPr lang="zh-TW" altLang="en-US" smtClean="0"/>
              <a:t>2020/1/13</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CECD2910-5291-4215-A14B-1E9C42171ABB}" type="slidenum">
              <a:rPr lang="zh-TW" altLang="en-US" smtClean="0"/>
              <a:t>‹#›</a:t>
            </a:fld>
            <a:endParaRPr lang="zh-TW" altLang="en-US"/>
          </a:p>
        </p:txBody>
      </p:sp>
    </p:spTree>
    <p:extLst>
      <p:ext uri="{BB962C8B-B14F-4D97-AF65-F5344CB8AC3E}">
        <p14:creationId xmlns:p14="http://schemas.microsoft.com/office/powerpoint/2010/main" val="831864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A4F9866A-80EC-40B2-9470-F517F2E14193}" type="datetime1">
              <a:rPr lang="zh-TW" altLang="en-US" smtClean="0"/>
              <a:t>2020/1/13</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CECD2910-5291-4215-A14B-1E9C42171ABB}" type="slidenum">
              <a:rPr lang="zh-TW" altLang="en-US" smtClean="0"/>
              <a:t>‹#›</a:t>
            </a:fld>
            <a:endParaRPr lang="zh-TW" altLang="en-US"/>
          </a:p>
        </p:txBody>
      </p:sp>
    </p:spTree>
    <p:extLst>
      <p:ext uri="{BB962C8B-B14F-4D97-AF65-F5344CB8AC3E}">
        <p14:creationId xmlns:p14="http://schemas.microsoft.com/office/powerpoint/2010/main" val="4117450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3F810D-60FA-441A-B321-DFF531FD20B7}" type="datetime1">
              <a:rPr lang="zh-TW" altLang="en-US" smtClean="0"/>
              <a:t>2020/1/13</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CECD2910-5291-4215-A14B-1E9C42171ABB}" type="slidenum">
              <a:rPr lang="zh-TW" altLang="en-US" smtClean="0"/>
              <a:t>‹#›</a:t>
            </a:fld>
            <a:endParaRPr lang="zh-TW" altLang="en-US"/>
          </a:p>
        </p:txBody>
      </p:sp>
    </p:spTree>
    <p:extLst>
      <p:ext uri="{BB962C8B-B14F-4D97-AF65-F5344CB8AC3E}">
        <p14:creationId xmlns:p14="http://schemas.microsoft.com/office/powerpoint/2010/main" val="3436692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5DDB8D6E-2362-4882-8450-86FDD6BA8424}" type="datetime1">
              <a:rPr lang="zh-TW" altLang="en-US" smtClean="0"/>
              <a:t>2020/1/13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CECD2910-5291-4215-A14B-1E9C42171ABB}" type="slidenum">
              <a:rPr lang="zh-TW" altLang="en-US" smtClean="0"/>
              <a:t>‹#›</a:t>
            </a:fld>
            <a:endParaRPr lang="zh-TW" altLang="en-US"/>
          </a:p>
        </p:txBody>
      </p:sp>
    </p:spTree>
    <p:extLst>
      <p:ext uri="{BB962C8B-B14F-4D97-AF65-F5344CB8AC3E}">
        <p14:creationId xmlns:p14="http://schemas.microsoft.com/office/powerpoint/2010/main" val="2667488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DBF0A8E5-A9BB-4CF2-9DCF-EAA45EEFA751}" type="datetime1">
              <a:rPr lang="zh-TW" altLang="en-US" smtClean="0"/>
              <a:t>2020/1/13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CECD2910-5291-4215-A14B-1E9C42171ABB}" type="slidenum">
              <a:rPr lang="zh-TW" altLang="en-US" smtClean="0"/>
              <a:t>‹#›</a:t>
            </a:fld>
            <a:endParaRPr lang="zh-TW" altLang="en-US"/>
          </a:p>
        </p:txBody>
      </p:sp>
    </p:spTree>
    <p:extLst>
      <p:ext uri="{BB962C8B-B14F-4D97-AF65-F5344CB8AC3E}">
        <p14:creationId xmlns:p14="http://schemas.microsoft.com/office/powerpoint/2010/main" val="1565249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292963-013B-48EB-83C9-12B4EA2F63C6}" type="datetime1">
              <a:rPr lang="zh-TW" altLang="en-US" smtClean="0"/>
              <a:t>2020/1/13</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CD2910-5291-4215-A14B-1E9C42171ABB}" type="slidenum">
              <a:rPr lang="zh-TW" altLang="en-US" smtClean="0"/>
              <a:t>‹#›</a:t>
            </a:fld>
            <a:endParaRPr lang="zh-TW" altLang="en-US"/>
          </a:p>
        </p:txBody>
      </p:sp>
    </p:spTree>
    <p:extLst>
      <p:ext uri="{BB962C8B-B14F-4D97-AF65-F5344CB8AC3E}">
        <p14:creationId xmlns:p14="http://schemas.microsoft.com/office/powerpoint/2010/main" val="15609102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7.emf"/><Relationship Id="rId5" Type="http://schemas.openxmlformats.org/officeDocument/2006/relationships/image" Target="../media/image6.wmf"/><Relationship Id="rId4" Type="http://schemas.openxmlformats.org/officeDocument/2006/relationships/oleObject" Target="../embeddings/oleObject2.bin"/></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9.wmf"/><Relationship Id="rId4" Type="http://schemas.openxmlformats.org/officeDocument/2006/relationships/oleObject" Target="../embeddings/oleObject3.bin"/></Relationships>
</file>

<file path=ppt/slides/_rels/slide1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audio" Target="../media/media4.wav"/><Relationship Id="rId3" Type="http://schemas.microsoft.com/office/2007/relationships/media" Target="../media/media2.wav"/><Relationship Id="rId7" Type="http://schemas.microsoft.com/office/2007/relationships/media" Target="../media/media4.wav"/><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11" Type="http://schemas.openxmlformats.org/officeDocument/2006/relationships/image" Target="../media/image11.png"/><Relationship Id="rId5" Type="http://schemas.microsoft.com/office/2007/relationships/media" Target="../media/media3.wav"/><Relationship Id="rId10" Type="http://schemas.openxmlformats.org/officeDocument/2006/relationships/notesSlide" Target="../notesSlides/notesSlide15.xml"/><Relationship Id="rId4" Type="http://schemas.openxmlformats.org/officeDocument/2006/relationships/audio" Target="../media/media2.wav"/><Relationship Id="rId9"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3.wmf"/><Relationship Id="rId4" Type="http://schemas.openxmlformats.org/officeDocument/2006/relationships/oleObject" Target="../embeddings/oleObject4.bin"/></Relationships>
</file>

<file path=ppt/slides/_rels/slide2.xml.rels><?xml version="1.0" encoding="UTF-8" standalone="yes"?>
<Relationships xmlns="http://schemas.openxmlformats.org/package/2006/relationships"><Relationship Id="rId3" Type="http://schemas.openxmlformats.org/officeDocument/2006/relationships/hyperlink" Target="https://bigpon.github.io/"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3" Type="http://schemas.microsoft.com/office/2007/relationships/media" Target="../media/media11.wav"/><Relationship Id="rId18" Type="http://schemas.openxmlformats.org/officeDocument/2006/relationships/audio" Target="../media/media13.wav"/><Relationship Id="rId26" Type="http://schemas.openxmlformats.org/officeDocument/2006/relationships/audio" Target="../media/media17.wav"/><Relationship Id="rId3" Type="http://schemas.microsoft.com/office/2007/relationships/media" Target="../media/media6.wav"/><Relationship Id="rId21" Type="http://schemas.microsoft.com/office/2007/relationships/media" Target="../media/media15.wav"/><Relationship Id="rId34" Type="http://schemas.openxmlformats.org/officeDocument/2006/relationships/notesSlide" Target="../notesSlides/notesSlide38.xml"/><Relationship Id="rId7" Type="http://schemas.microsoft.com/office/2007/relationships/media" Target="../media/media8.wav"/><Relationship Id="rId12" Type="http://schemas.openxmlformats.org/officeDocument/2006/relationships/audio" Target="../media/media10.wav"/><Relationship Id="rId17" Type="http://schemas.microsoft.com/office/2007/relationships/media" Target="../media/media13.wav"/><Relationship Id="rId25" Type="http://schemas.microsoft.com/office/2007/relationships/media" Target="../media/media17.wav"/><Relationship Id="rId33" Type="http://schemas.openxmlformats.org/officeDocument/2006/relationships/slideLayout" Target="../slideLayouts/slideLayout2.xml"/><Relationship Id="rId2" Type="http://schemas.openxmlformats.org/officeDocument/2006/relationships/audio" Target="../media/media5.wav"/><Relationship Id="rId16" Type="http://schemas.openxmlformats.org/officeDocument/2006/relationships/audio" Target="../media/media12.wav"/><Relationship Id="rId20" Type="http://schemas.openxmlformats.org/officeDocument/2006/relationships/audio" Target="../media/media14.wav"/><Relationship Id="rId29" Type="http://schemas.microsoft.com/office/2007/relationships/media" Target="../media/media19.wav"/><Relationship Id="rId1" Type="http://schemas.microsoft.com/office/2007/relationships/media" Target="../media/media5.wav"/><Relationship Id="rId6" Type="http://schemas.openxmlformats.org/officeDocument/2006/relationships/audio" Target="../media/media7.wav"/><Relationship Id="rId11" Type="http://schemas.microsoft.com/office/2007/relationships/media" Target="../media/media10.wav"/><Relationship Id="rId24" Type="http://schemas.openxmlformats.org/officeDocument/2006/relationships/audio" Target="../media/media16.wav"/><Relationship Id="rId32" Type="http://schemas.openxmlformats.org/officeDocument/2006/relationships/audio" Target="../media/media20.wav"/><Relationship Id="rId5" Type="http://schemas.microsoft.com/office/2007/relationships/media" Target="../media/media7.wav"/><Relationship Id="rId15" Type="http://schemas.microsoft.com/office/2007/relationships/media" Target="../media/media12.wav"/><Relationship Id="rId23" Type="http://schemas.microsoft.com/office/2007/relationships/media" Target="../media/media16.wav"/><Relationship Id="rId28" Type="http://schemas.openxmlformats.org/officeDocument/2006/relationships/audio" Target="../media/media18.wav"/><Relationship Id="rId10" Type="http://schemas.openxmlformats.org/officeDocument/2006/relationships/audio" Target="../media/media9.wav"/><Relationship Id="rId19" Type="http://schemas.microsoft.com/office/2007/relationships/media" Target="../media/media14.wav"/><Relationship Id="rId31" Type="http://schemas.microsoft.com/office/2007/relationships/media" Target="../media/media20.wav"/><Relationship Id="rId4" Type="http://schemas.openxmlformats.org/officeDocument/2006/relationships/audio" Target="../media/media6.wav"/><Relationship Id="rId9" Type="http://schemas.microsoft.com/office/2007/relationships/media" Target="../media/media9.wav"/><Relationship Id="rId14" Type="http://schemas.openxmlformats.org/officeDocument/2006/relationships/audio" Target="../media/media11.wav"/><Relationship Id="rId22" Type="http://schemas.openxmlformats.org/officeDocument/2006/relationships/audio" Target="../media/media15.wav"/><Relationship Id="rId27" Type="http://schemas.microsoft.com/office/2007/relationships/media" Target="../media/media18.wav"/><Relationship Id="rId30" Type="http://schemas.openxmlformats.org/officeDocument/2006/relationships/audio" Target="../media/media19.wav"/><Relationship Id="rId35" Type="http://schemas.openxmlformats.org/officeDocument/2006/relationships/image" Target="../media/image11.png"/><Relationship Id="rId8" Type="http://schemas.openxmlformats.org/officeDocument/2006/relationships/audio" Target="../media/media8.wav"/></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audio" Target="../media/media24.wav"/><Relationship Id="rId13" Type="http://schemas.microsoft.com/office/2007/relationships/media" Target="../media/media27.wav"/><Relationship Id="rId18" Type="http://schemas.openxmlformats.org/officeDocument/2006/relationships/audio" Target="../media/media29.wav"/><Relationship Id="rId26" Type="http://schemas.openxmlformats.org/officeDocument/2006/relationships/audio" Target="../media/media33.wav"/><Relationship Id="rId3" Type="http://schemas.microsoft.com/office/2007/relationships/media" Target="../media/media22.wav"/><Relationship Id="rId21" Type="http://schemas.microsoft.com/office/2007/relationships/media" Target="../media/media31.wav"/><Relationship Id="rId7" Type="http://schemas.microsoft.com/office/2007/relationships/media" Target="../media/media24.wav"/><Relationship Id="rId12" Type="http://schemas.openxmlformats.org/officeDocument/2006/relationships/audio" Target="../media/media26.wav"/><Relationship Id="rId17" Type="http://schemas.microsoft.com/office/2007/relationships/media" Target="../media/media29.wav"/><Relationship Id="rId25" Type="http://schemas.microsoft.com/office/2007/relationships/media" Target="../media/media33.wav"/><Relationship Id="rId2" Type="http://schemas.openxmlformats.org/officeDocument/2006/relationships/audio" Target="../media/media21.wav"/><Relationship Id="rId16" Type="http://schemas.openxmlformats.org/officeDocument/2006/relationships/audio" Target="../media/media28.wav"/><Relationship Id="rId20" Type="http://schemas.openxmlformats.org/officeDocument/2006/relationships/audio" Target="../media/media30.wav"/><Relationship Id="rId29" Type="http://schemas.openxmlformats.org/officeDocument/2006/relationships/slideLayout" Target="../slideLayouts/slideLayout2.xml"/><Relationship Id="rId1" Type="http://schemas.microsoft.com/office/2007/relationships/media" Target="../media/media21.wav"/><Relationship Id="rId6" Type="http://schemas.openxmlformats.org/officeDocument/2006/relationships/audio" Target="../media/media23.wav"/><Relationship Id="rId11" Type="http://schemas.microsoft.com/office/2007/relationships/media" Target="../media/media26.wav"/><Relationship Id="rId24" Type="http://schemas.openxmlformats.org/officeDocument/2006/relationships/audio" Target="../media/media32.wav"/><Relationship Id="rId5" Type="http://schemas.microsoft.com/office/2007/relationships/media" Target="../media/media23.wav"/><Relationship Id="rId15" Type="http://schemas.microsoft.com/office/2007/relationships/media" Target="../media/media28.wav"/><Relationship Id="rId23" Type="http://schemas.microsoft.com/office/2007/relationships/media" Target="../media/media32.wav"/><Relationship Id="rId28" Type="http://schemas.openxmlformats.org/officeDocument/2006/relationships/audio" Target="../media/media34.wav"/><Relationship Id="rId10" Type="http://schemas.openxmlformats.org/officeDocument/2006/relationships/audio" Target="../media/media25.wav"/><Relationship Id="rId19" Type="http://schemas.microsoft.com/office/2007/relationships/media" Target="../media/media30.wav"/><Relationship Id="rId31" Type="http://schemas.openxmlformats.org/officeDocument/2006/relationships/image" Target="../media/image11.png"/><Relationship Id="rId4" Type="http://schemas.openxmlformats.org/officeDocument/2006/relationships/audio" Target="../media/media22.wav"/><Relationship Id="rId9" Type="http://schemas.microsoft.com/office/2007/relationships/media" Target="../media/media25.wav"/><Relationship Id="rId14" Type="http://schemas.openxmlformats.org/officeDocument/2006/relationships/audio" Target="../media/media27.wav"/><Relationship Id="rId22" Type="http://schemas.openxmlformats.org/officeDocument/2006/relationships/audio" Target="../media/media31.wav"/><Relationship Id="rId27" Type="http://schemas.microsoft.com/office/2007/relationships/media" Target="../media/media34.wav"/><Relationship Id="rId30"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8" Type="http://schemas.openxmlformats.org/officeDocument/2006/relationships/audio" Target="../media/media38.wav"/><Relationship Id="rId13" Type="http://schemas.microsoft.com/office/2007/relationships/media" Target="../media/media41.wav"/><Relationship Id="rId18" Type="http://schemas.openxmlformats.org/officeDocument/2006/relationships/audio" Target="../media/media43.wav"/><Relationship Id="rId26" Type="http://schemas.openxmlformats.org/officeDocument/2006/relationships/audio" Target="../media/media47.wav"/><Relationship Id="rId3" Type="http://schemas.microsoft.com/office/2007/relationships/media" Target="../media/media36.wav"/><Relationship Id="rId21" Type="http://schemas.microsoft.com/office/2007/relationships/media" Target="../media/media45.wav"/><Relationship Id="rId7" Type="http://schemas.microsoft.com/office/2007/relationships/media" Target="../media/media38.wav"/><Relationship Id="rId12" Type="http://schemas.openxmlformats.org/officeDocument/2006/relationships/audio" Target="../media/media40.wav"/><Relationship Id="rId17" Type="http://schemas.microsoft.com/office/2007/relationships/media" Target="../media/media43.wav"/><Relationship Id="rId25" Type="http://schemas.microsoft.com/office/2007/relationships/media" Target="../media/media47.wav"/><Relationship Id="rId2" Type="http://schemas.openxmlformats.org/officeDocument/2006/relationships/audio" Target="../media/media35.wav"/><Relationship Id="rId16" Type="http://schemas.openxmlformats.org/officeDocument/2006/relationships/audio" Target="../media/media42.wav"/><Relationship Id="rId20" Type="http://schemas.openxmlformats.org/officeDocument/2006/relationships/audio" Target="../media/media44.wav"/><Relationship Id="rId29" Type="http://schemas.openxmlformats.org/officeDocument/2006/relationships/slideLayout" Target="../slideLayouts/slideLayout2.xml"/><Relationship Id="rId1" Type="http://schemas.microsoft.com/office/2007/relationships/media" Target="../media/media35.wav"/><Relationship Id="rId6" Type="http://schemas.openxmlformats.org/officeDocument/2006/relationships/audio" Target="../media/media37.wav"/><Relationship Id="rId11" Type="http://schemas.microsoft.com/office/2007/relationships/media" Target="../media/media40.wav"/><Relationship Id="rId24" Type="http://schemas.openxmlformats.org/officeDocument/2006/relationships/audio" Target="../media/media46.wav"/><Relationship Id="rId5" Type="http://schemas.microsoft.com/office/2007/relationships/media" Target="../media/media37.wav"/><Relationship Id="rId15" Type="http://schemas.microsoft.com/office/2007/relationships/media" Target="../media/media42.wav"/><Relationship Id="rId23" Type="http://schemas.microsoft.com/office/2007/relationships/media" Target="../media/media46.wav"/><Relationship Id="rId28" Type="http://schemas.openxmlformats.org/officeDocument/2006/relationships/audio" Target="../media/media48.wav"/><Relationship Id="rId10" Type="http://schemas.openxmlformats.org/officeDocument/2006/relationships/audio" Target="../media/media39.wav"/><Relationship Id="rId19" Type="http://schemas.microsoft.com/office/2007/relationships/media" Target="../media/media44.wav"/><Relationship Id="rId31" Type="http://schemas.openxmlformats.org/officeDocument/2006/relationships/image" Target="../media/image11.png"/><Relationship Id="rId4" Type="http://schemas.openxmlformats.org/officeDocument/2006/relationships/audio" Target="../media/media36.wav"/><Relationship Id="rId9" Type="http://schemas.microsoft.com/office/2007/relationships/media" Target="../media/media39.wav"/><Relationship Id="rId14" Type="http://schemas.openxmlformats.org/officeDocument/2006/relationships/audio" Target="../media/media41.wav"/><Relationship Id="rId22" Type="http://schemas.openxmlformats.org/officeDocument/2006/relationships/audio" Target="../media/media45.wav"/><Relationship Id="rId27" Type="http://schemas.microsoft.com/office/2007/relationships/media" Target="../media/media48.wav"/><Relationship Id="rId30"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bigpon.github.io/QuasiPeriodicWaveNet_demo/" TargetMode="Externa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6.w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967110" y="1558629"/>
            <a:ext cx="7201844" cy="2615929"/>
          </a:xfrm>
        </p:spPr>
        <p:txBody>
          <a:bodyPr anchor="ctr">
            <a:noAutofit/>
          </a:bodyPr>
          <a:lstStyle/>
          <a:p>
            <a:r>
              <a:rPr lang="en-US" altLang="zh-TW" sz="4000" b="1" dirty="0"/>
              <a:t>Quasi-Periodic </a:t>
            </a:r>
            <a:r>
              <a:rPr lang="en-US" altLang="zh-TW" sz="4000" b="1" dirty="0" err="1"/>
              <a:t>WaveNet</a:t>
            </a:r>
            <a:r>
              <a:rPr lang="en-US" altLang="zh-TW" sz="4000" b="1" dirty="0"/>
              <a:t>: </a:t>
            </a:r>
            <a:r>
              <a:rPr lang="en-US" altLang="zh-TW" sz="4000" b="1" dirty="0" smtClean="0"/>
              <a:t/>
            </a:r>
            <a:br>
              <a:rPr lang="en-US" altLang="zh-TW" sz="4000" b="1" dirty="0" smtClean="0"/>
            </a:br>
            <a:r>
              <a:rPr lang="en-US" altLang="zh-TW" sz="4000" b="1" dirty="0" smtClean="0"/>
              <a:t>An Autoregressive </a:t>
            </a:r>
            <a:r>
              <a:rPr lang="en-US" altLang="zh-TW" sz="4000" b="1" dirty="0"/>
              <a:t>Raw Waveform Generative Model with Pitch-dependent Dilated Convolution Neural Network</a:t>
            </a:r>
            <a:endParaRPr kumimoji="1" lang="ja-JP" altLang="en-US" sz="3800" b="1" dirty="0"/>
          </a:p>
        </p:txBody>
      </p:sp>
      <p:sp>
        <p:nvSpPr>
          <p:cNvPr id="3" name="サブタイトル 2"/>
          <p:cNvSpPr>
            <a:spLocks noGrp="1"/>
          </p:cNvSpPr>
          <p:nvPr>
            <p:ph type="subTitle" idx="1"/>
          </p:nvPr>
        </p:nvSpPr>
        <p:spPr>
          <a:xfrm>
            <a:off x="816101" y="4174558"/>
            <a:ext cx="7503861" cy="1374317"/>
          </a:xfrm>
        </p:spPr>
        <p:txBody>
          <a:bodyPr anchor="ctr">
            <a:normAutofit/>
          </a:bodyPr>
          <a:lstStyle/>
          <a:p>
            <a:pPr>
              <a:lnSpc>
                <a:spcPct val="120000"/>
              </a:lnSpc>
            </a:pPr>
            <a:r>
              <a:rPr kumimoji="1" lang="en-US" altLang="ja-JP" sz="2000" b="1" dirty="0" smtClean="0"/>
              <a:t>Yi-</a:t>
            </a:r>
            <a:r>
              <a:rPr kumimoji="1" lang="en-US" altLang="ja-JP" sz="2000" b="1" dirty="0" err="1" smtClean="0"/>
              <a:t>Chiao</a:t>
            </a:r>
            <a:r>
              <a:rPr kumimoji="1" lang="en-US" altLang="ja-JP" sz="2000" b="1" dirty="0" smtClean="0"/>
              <a:t> Wu</a:t>
            </a:r>
          </a:p>
          <a:p>
            <a:pPr>
              <a:lnSpc>
                <a:spcPct val="120000"/>
              </a:lnSpc>
            </a:pPr>
            <a:r>
              <a:rPr kumimoji="1" lang="en-US" altLang="ja-JP" sz="2000" dirty="0" smtClean="0"/>
              <a:t>Toda Lab, Nagoya University</a:t>
            </a:r>
            <a:endParaRPr kumimoji="1" lang="ja-JP" altLang="en-US" sz="2000" dirty="0"/>
          </a:p>
        </p:txBody>
      </p:sp>
      <p:pic>
        <p:nvPicPr>
          <p:cNvPr id="8" name="Picture 2" descr="https://upload.wikimedia.org/wikipedia/en/0/0e/Logonu.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2646" y="5288271"/>
            <a:ext cx="1344120" cy="921323"/>
          </a:xfrm>
          <a:prstGeom prst="rect">
            <a:avLst/>
          </a:prstGeom>
          <a:noFill/>
          <a:extLst>
            <a:ext uri="{909E8E84-426E-40DD-AFC4-6F175D3DCCD1}">
              <a14:hiddenFill xmlns:a14="http://schemas.microsoft.com/office/drawing/2010/main">
                <a:solidFill>
                  <a:srgbClr val="FFFFFF"/>
                </a:solidFill>
              </a14:hiddenFill>
            </a:ext>
          </a:extLst>
        </p:spPr>
      </p:pic>
      <p:sp>
        <p:nvSpPr>
          <p:cNvPr id="9" name="サブタイトル 2"/>
          <p:cNvSpPr txBox="1">
            <a:spLocks/>
          </p:cNvSpPr>
          <p:nvPr/>
        </p:nvSpPr>
        <p:spPr>
          <a:xfrm>
            <a:off x="5685183" y="825598"/>
            <a:ext cx="3458817" cy="352349"/>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marL="0" indent="0" algn="ctr" defTabSz="457200" rtl="0" eaLnBrk="1" latinLnBrk="0" hangingPunct="1">
              <a:spcBef>
                <a:spcPct val="20000"/>
              </a:spcBef>
              <a:spcAft>
                <a:spcPts val="600"/>
              </a:spcAft>
              <a:buClr>
                <a:schemeClr val="tx2"/>
              </a:buClr>
              <a:buSzPct val="70000"/>
              <a:buFont typeface="Wingdings 2" charset="2"/>
              <a:buNone/>
              <a:defRPr kumimoji="1"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kumimoji="1"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kumimoji="1"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nSpc>
                <a:spcPct val="150000"/>
              </a:lnSpc>
            </a:pPr>
            <a:r>
              <a:rPr lang="en-US" altLang="ja-JP" sz="1800" dirty="0" smtClean="0">
                <a:ln>
                  <a:noFill/>
                </a:ln>
                <a:effectLst/>
              </a:rPr>
              <a:t>Monday, January 13</a:t>
            </a:r>
            <a:r>
              <a:rPr lang="en-US" altLang="ja-JP" sz="1800" baseline="30000" dirty="0" smtClean="0">
                <a:ln>
                  <a:noFill/>
                </a:ln>
                <a:effectLst/>
              </a:rPr>
              <a:t>th</a:t>
            </a:r>
            <a:r>
              <a:rPr lang="en-US" altLang="ja-JP" sz="1800" dirty="0" smtClean="0">
                <a:ln>
                  <a:noFill/>
                </a:ln>
                <a:effectLst/>
              </a:rPr>
              <a:t> 2020</a:t>
            </a:r>
            <a:endParaRPr lang="ja-JP" altLang="en-US" sz="1800" dirty="0">
              <a:ln>
                <a:noFill/>
              </a:ln>
              <a:effectLst/>
            </a:endParaRPr>
          </a:p>
        </p:txBody>
      </p:sp>
    </p:spTree>
    <p:extLst>
      <p:ext uri="{BB962C8B-B14F-4D97-AF65-F5344CB8AC3E}">
        <p14:creationId xmlns:p14="http://schemas.microsoft.com/office/powerpoint/2010/main" val="3175690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err="1" smtClean="0">
                <a:latin typeface="+mn-lt"/>
              </a:rPr>
              <a:t>WaveNet</a:t>
            </a:r>
            <a:endParaRPr lang="zh-TW" altLang="en-US" sz="1800" b="1" dirty="0">
              <a:latin typeface="+mn-lt"/>
            </a:endParaRPr>
          </a:p>
        </p:txBody>
      </p:sp>
      <p:sp>
        <p:nvSpPr>
          <p:cNvPr id="3" name="內容版面配置區 2"/>
          <p:cNvSpPr>
            <a:spLocks noGrp="1"/>
          </p:cNvSpPr>
          <p:nvPr>
            <p:ph idx="1"/>
          </p:nvPr>
        </p:nvSpPr>
        <p:spPr/>
        <p:txBody>
          <a:bodyPr>
            <a:normAutofit/>
          </a:bodyPr>
          <a:lstStyle/>
          <a:p>
            <a:r>
              <a:rPr lang="en-US" altLang="zh-TW" dirty="0" smtClean="0"/>
              <a:t>Audio signals have </a:t>
            </a:r>
            <a:r>
              <a:rPr lang="en-US" altLang="zh-TW" dirty="0" smtClean="0"/>
              <a:t>a very </a:t>
            </a:r>
            <a:r>
              <a:rPr lang="en-US" altLang="zh-TW" b="1" dirty="0" smtClean="0">
                <a:solidFill>
                  <a:srgbClr val="C00000"/>
                </a:solidFill>
              </a:rPr>
              <a:t>long term </a:t>
            </a:r>
            <a:r>
              <a:rPr lang="en-US" altLang="zh-TW" b="1" dirty="0" smtClean="0"/>
              <a:t>dependency</a:t>
            </a:r>
          </a:p>
          <a:p>
            <a:r>
              <a:rPr lang="en-US" altLang="zh-TW" dirty="0" smtClean="0"/>
              <a:t>Basic RNN </a:t>
            </a:r>
            <a:r>
              <a:rPr lang="en-US" altLang="zh-TW" b="1" dirty="0" smtClean="0"/>
              <a:t>cannot</a:t>
            </a:r>
            <a:r>
              <a:rPr lang="en-US" altLang="zh-TW" dirty="0" smtClean="0"/>
              <a:t> model long-term correlations</a:t>
            </a:r>
            <a:endParaRPr lang="en-US" altLang="zh-TW" dirty="0"/>
          </a:p>
          <a:p>
            <a:r>
              <a:rPr lang="en-US" altLang="zh-TW" dirty="0" smtClean="0"/>
              <a:t>Stacked CNN layers</a:t>
            </a:r>
          </a:p>
          <a:p>
            <a:pPr lvl="1"/>
            <a:r>
              <a:rPr lang="en-US" altLang="zh-TW" dirty="0" smtClean="0"/>
              <a:t>Input: a segment of previous samples (</a:t>
            </a:r>
            <a:r>
              <a:rPr lang="en-US" altLang="zh-TW" b="1" dirty="0" smtClean="0">
                <a:solidFill>
                  <a:srgbClr val="C00000"/>
                </a:solidFill>
              </a:rPr>
              <a:t>receptive field</a:t>
            </a:r>
            <a:r>
              <a:rPr lang="en-US" altLang="zh-TW" dirty="0" smtClean="0"/>
              <a:t>)</a:t>
            </a:r>
          </a:p>
          <a:p>
            <a:pPr lvl="1"/>
            <a:r>
              <a:rPr lang="en-US" altLang="zh-TW" dirty="0" smtClean="0"/>
              <a:t>Output: the conditional probability </a:t>
            </a:r>
          </a:p>
          <a:p>
            <a:pPr marL="457200" lvl="1" indent="0">
              <a:buNone/>
            </a:pPr>
            <a:r>
              <a:rPr lang="en-US" altLang="zh-TW" dirty="0" smtClean="0"/>
              <a:t>of the current sample </a:t>
            </a:r>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9</a:t>
            </a:fld>
            <a:endParaRPr lang="zh-TW" altLang="en-US"/>
          </a:p>
        </p:txBody>
      </p:sp>
      <p:graphicFrame>
        <p:nvGraphicFramePr>
          <p:cNvPr id="7" name="物件 6"/>
          <p:cNvGraphicFramePr>
            <a:graphicFrameLocks noChangeAspect="1"/>
          </p:cNvGraphicFramePr>
          <p:nvPr>
            <p:extLst>
              <p:ext uri="{D42A27DB-BD31-4B8C-83A1-F6EECF244321}">
                <p14:modId xmlns:p14="http://schemas.microsoft.com/office/powerpoint/2010/main" val="2045223536"/>
              </p:ext>
            </p:extLst>
          </p:nvPr>
        </p:nvGraphicFramePr>
        <p:xfrm>
          <a:off x="3900021" y="4098506"/>
          <a:ext cx="2066925" cy="406400"/>
        </p:xfrm>
        <a:graphic>
          <a:graphicData uri="http://schemas.openxmlformats.org/presentationml/2006/ole">
            <mc:AlternateContent xmlns:mc="http://schemas.openxmlformats.org/markup-compatibility/2006">
              <mc:Choice xmlns:v="urn:schemas-microsoft-com:vml" Requires="v">
                <p:oleObj spid="_x0000_s9234" name="Equation" r:id="rId4" imgW="2120760" imgH="393480" progId="Equation.DSMT4">
                  <p:embed/>
                </p:oleObj>
              </mc:Choice>
              <mc:Fallback>
                <p:oleObj name="Equation" r:id="rId4" imgW="2120760" imgH="393480" progId="Equation.DSMT4">
                  <p:embed/>
                  <p:pic>
                    <p:nvPicPr>
                      <p:cNvPr id="5" name="物件 4"/>
                      <p:cNvPicPr>
                        <a:picLocks noChangeAspect="1" noChangeArrowheads="1"/>
                      </p:cNvPicPr>
                      <p:nvPr/>
                    </p:nvPicPr>
                    <p:blipFill>
                      <a:blip r:embed="rId5"/>
                      <a:srcRect/>
                      <a:stretch>
                        <a:fillRect/>
                      </a:stretch>
                    </p:blipFill>
                    <p:spPr bwMode="auto">
                      <a:xfrm>
                        <a:off x="3900021" y="4098506"/>
                        <a:ext cx="2066925"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 name="圖片 7"/>
          <p:cNvPicPr>
            <a:picLocks noChangeAspect="1"/>
          </p:cNvPicPr>
          <p:nvPr/>
        </p:nvPicPr>
        <p:blipFill>
          <a:blip r:embed="rId6"/>
          <a:stretch>
            <a:fillRect/>
          </a:stretch>
        </p:blipFill>
        <p:spPr>
          <a:xfrm>
            <a:off x="6046569" y="3965825"/>
            <a:ext cx="2239540" cy="2573088"/>
          </a:xfrm>
          <a:prstGeom prst="rect">
            <a:avLst/>
          </a:prstGeom>
        </p:spPr>
      </p:pic>
    </p:spTree>
    <p:extLst>
      <p:ext uri="{BB962C8B-B14F-4D97-AF65-F5344CB8AC3E}">
        <p14:creationId xmlns:p14="http://schemas.microsoft.com/office/powerpoint/2010/main" val="34033833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Dilated CNN </a:t>
            </a:r>
            <a:r>
              <a:rPr lang="en-US" altLang="zh-TW" sz="1800" dirty="0" smtClean="0">
                <a:latin typeface="+mn-lt"/>
              </a:rPr>
              <a:t>[F. Yu+, 2016]</a:t>
            </a:r>
            <a:endParaRPr lang="zh-TW" altLang="en-US" sz="1800" dirty="0">
              <a:latin typeface="+mn-lt"/>
            </a:endParaRPr>
          </a:p>
        </p:txBody>
      </p:sp>
      <p:sp>
        <p:nvSpPr>
          <p:cNvPr id="3" name="內容版面配置區 2"/>
          <p:cNvSpPr>
            <a:spLocks noGrp="1"/>
          </p:cNvSpPr>
          <p:nvPr>
            <p:ph idx="1"/>
          </p:nvPr>
        </p:nvSpPr>
        <p:spPr/>
        <p:txBody>
          <a:bodyPr>
            <a:normAutofit/>
          </a:bodyPr>
          <a:lstStyle/>
          <a:p>
            <a:r>
              <a:rPr lang="en-US" altLang="zh-TW" dirty="0"/>
              <a:t>C</a:t>
            </a:r>
            <a:r>
              <a:rPr lang="en-US" altLang="zh-TW" dirty="0" smtClean="0"/>
              <a:t>onvolution</a:t>
            </a:r>
            <a:r>
              <a:rPr lang="en-US" altLang="zh-TW" b="1" dirty="0" smtClean="0"/>
              <a:t> </a:t>
            </a:r>
            <a:r>
              <a:rPr lang="en-US" altLang="zh-TW" dirty="0" smtClean="0"/>
              <a:t>with skip holes </a:t>
            </a:r>
          </a:p>
          <a:p>
            <a:r>
              <a:rPr lang="en-US" altLang="zh-TW" b="1" dirty="0" smtClean="0"/>
              <a:t>Efficiently</a:t>
            </a:r>
            <a:r>
              <a:rPr lang="en-US" altLang="zh-TW" dirty="0" smtClean="0"/>
              <a:t> extend the </a:t>
            </a:r>
            <a:r>
              <a:rPr lang="en-US" altLang="zh-TW" b="1" dirty="0" smtClean="0">
                <a:solidFill>
                  <a:srgbClr val="C00000"/>
                </a:solidFill>
              </a:rPr>
              <a:t>receptive field</a:t>
            </a:r>
          </a:p>
          <a:p>
            <a:r>
              <a:rPr lang="en-US" altLang="zh-TW" dirty="0" err="1" smtClean="0"/>
              <a:t>Downsampling</a:t>
            </a:r>
            <a:r>
              <a:rPr lang="en-US" altLang="zh-TW" dirty="0" smtClean="0"/>
              <a:t>-like structure makes the network capture information on different levels</a:t>
            </a:r>
          </a:p>
          <a:p>
            <a:pPr lvl="1"/>
            <a:endParaRPr lang="en-US" altLang="zh-TW" dirty="0" smtClean="0"/>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10</a:t>
            </a:fld>
            <a:endParaRPr lang="zh-TW" altLang="en-US"/>
          </a:p>
        </p:txBody>
      </p:sp>
      <p:pic>
        <p:nvPicPr>
          <p:cNvPr id="7" name="圖片 6"/>
          <p:cNvPicPr>
            <a:picLocks noChangeAspect="1"/>
          </p:cNvPicPr>
          <p:nvPr/>
        </p:nvPicPr>
        <p:blipFill>
          <a:blip r:embed="rId3"/>
          <a:stretch>
            <a:fillRect/>
          </a:stretch>
        </p:blipFill>
        <p:spPr>
          <a:xfrm>
            <a:off x="1736807" y="3851072"/>
            <a:ext cx="5670385" cy="2505279"/>
          </a:xfrm>
          <a:prstGeom prst="rect">
            <a:avLst/>
          </a:prstGeom>
        </p:spPr>
      </p:pic>
    </p:spTree>
    <p:extLst>
      <p:ext uri="{BB962C8B-B14F-4D97-AF65-F5344CB8AC3E}">
        <p14:creationId xmlns:p14="http://schemas.microsoft.com/office/powerpoint/2010/main" val="3121523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err="1">
                <a:solidFill>
                  <a:prstClr val="black"/>
                </a:solidFill>
                <a:latin typeface="Calibri" panose="020F0502020204030204"/>
              </a:rPr>
              <a:t>WaveNet</a:t>
            </a:r>
            <a:r>
              <a:rPr lang="en-US" altLang="zh-TW" b="1" dirty="0">
                <a:solidFill>
                  <a:prstClr val="black"/>
                </a:solidFill>
                <a:latin typeface="Calibri" panose="020F0502020204030204"/>
              </a:rPr>
              <a:t> Vocoder</a:t>
            </a:r>
            <a:r>
              <a:rPr lang="en-US" altLang="zh-TW" sz="2000" dirty="0">
                <a:solidFill>
                  <a:prstClr val="black"/>
                </a:solidFill>
                <a:latin typeface="Calibri" panose="020F0502020204030204"/>
              </a:rPr>
              <a:t> </a:t>
            </a:r>
            <a:r>
              <a:rPr lang="en-US" altLang="zh-TW" sz="1800" dirty="0">
                <a:solidFill>
                  <a:prstClr val="black"/>
                </a:solidFill>
                <a:latin typeface="Calibri" panose="020F0502020204030204"/>
              </a:rPr>
              <a:t>[A. </a:t>
            </a:r>
            <a:r>
              <a:rPr lang="en-US" altLang="zh-TW" sz="1800" dirty="0" err="1">
                <a:solidFill>
                  <a:prstClr val="black"/>
                </a:solidFill>
                <a:latin typeface="Calibri" panose="020F0502020204030204"/>
              </a:rPr>
              <a:t>Tamamori</a:t>
            </a:r>
            <a:r>
              <a:rPr lang="en-US" altLang="zh-TW" sz="1800" dirty="0">
                <a:solidFill>
                  <a:prstClr val="black"/>
                </a:solidFill>
                <a:latin typeface="Calibri" panose="020F0502020204030204"/>
              </a:rPr>
              <a:t>+, 2017]</a:t>
            </a:r>
            <a:endParaRPr lang="zh-TW" altLang="en-US" sz="1800" b="1" dirty="0"/>
          </a:p>
        </p:txBody>
      </p:sp>
      <p:sp>
        <p:nvSpPr>
          <p:cNvPr id="3" name="內容版面配置區 2"/>
          <p:cNvSpPr>
            <a:spLocks noGrp="1"/>
          </p:cNvSpPr>
          <p:nvPr>
            <p:ph idx="1"/>
          </p:nvPr>
        </p:nvSpPr>
        <p:spPr/>
        <p:txBody>
          <a:bodyPr>
            <a:normAutofit/>
          </a:bodyPr>
          <a:lstStyle/>
          <a:p>
            <a:r>
              <a:rPr lang="en-US" altLang="zh-TW" dirty="0" err="1" smtClean="0"/>
              <a:t>WaveNet</a:t>
            </a:r>
            <a:r>
              <a:rPr lang="en-US" altLang="zh-TW" dirty="0" smtClean="0"/>
              <a:t> as a vocoder</a:t>
            </a:r>
          </a:p>
          <a:p>
            <a:pPr lvl="1"/>
            <a:r>
              <a:rPr lang="en-US" altLang="zh-TW" dirty="0" smtClean="0"/>
              <a:t>Input: acoustic features</a:t>
            </a:r>
          </a:p>
          <a:p>
            <a:pPr lvl="1"/>
            <a:r>
              <a:rPr lang="en-US" altLang="zh-TW" dirty="0" smtClean="0"/>
              <a:t>Output: speech waveform</a:t>
            </a:r>
          </a:p>
          <a:p>
            <a:r>
              <a:rPr lang="en-US" altLang="zh-TW" dirty="0" smtClean="0"/>
              <a:t>Conditional </a:t>
            </a:r>
            <a:r>
              <a:rPr lang="en-US" altLang="zh-TW" dirty="0" err="1" smtClean="0"/>
              <a:t>WaveNet</a:t>
            </a:r>
            <a:endParaRPr lang="en-US" altLang="zh-TW" dirty="0" smtClean="0"/>
          </a:p>
          <a:p>
            <a:pPr lvl="1"/>
            <a:r>
              <a:rPr lang="en-US" altLang="zh-TW" dirty="0" smtClean="0"/>
              <a:t>Conditional probability</a:t>
            </a:r>
            <a:endParaRPr lang="en-US" altLang="zh-TW" dirty="0"/>
          </a:p>
          <a:p>
            <a:pPr lvl="1"/>
            <a:r>
              <a:rPr lang="en-US" altLang="zh-TW" b="1" dirty="0"/>
              <a:t>h</a:t>
            </a:r>
            <a:r>
              <a:rPr lang="en-US" altLang="zh-TW" dirty="0"/>
              <a:t>: auxiliary features (conditional features</a:t>
            </a:r>
            <a:r>
              <a:rPr lang="en-US" altLang="zh-TW" dirty="0" smtClean="0"/>
              <a:t>)</a:t>
            </a:r>
          </a:p>
          <a:p>
            <a:pPr lvl="1"/>
            <a:r>
              <a:rPr lang="en-US" altLang="zh-TW" dirty="0" smtClean="0"/>
              <a:t>Acoustic features from conventional vocoder as the auxiliary features</a:t>
            </a:r>
          </a:p>
          <a:p>
            <a:pPr lvl="1"/>
            <a:r>
              <a:rPr lang="en-US" altLang="zh-TW" dirty="0" smtClean="0"/>
              <a:t>Without hand-craft assumption of speech generation</a:t>
            </a:r>
          </a:p>
          <a:p>
            <a:pPr lvl="1"/>
            <a:r>
              <a:rPr lang="en-US" altLang="zh-TW" b="1" dirty="0"/>
              <a:t>Recover</a:t>
            </a:r>
            <a:r>
              <a:rPr lang="en-US" altLang="zh-TW" dirty="0"/>
              <a:t> the lost phase and temporal details information</a:t>
            </a:r>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11</a:t>
            </a:fld>
            <a:endParaRPr lang="zh-TW" altLang="en-US"/>
          </a:p>
        </p:txBody>
      </p:sp>
      <p:graphicFrame>
        <p:nvGraphicFramePr>
          <p:cNvPr id="7" name="物件 6"/>
          <p:cNvGraphicFramePr>
            <a:graphicFrameLocks noChangeAspect="1"/>
          </p:cNvGraphicFramePr>
          <p:nvPr>
            <p:extLst>
              <p:ext uri="{D42A27DB-BD31-4B8C-83A1-F6EECF244321}">
                <p14:modId xmlns:p14="http://schemas.microsoft.com/office/powerpoint/2010/main" val="2522908556"/>
              </p:ext>
            </p:extLst>
          </p:nvPr>
        </p:nvGraphicFramePr>
        <p:xfrm>
          <a:off x="4294154" y="3555206"/>
          <a:ext cx="2524125" cy="446088"/>
        </p:xfrm>
        <a:graphic>
          <a:graphicData uri="http://schemas.openxmlformats.org/presentationml/2006/ole">
            <mc:AlternateContent xmlns:mc="http://schemas.openxmlformats.org/markup-compatibility/2006">
              <mc:Choice xmlns:v="urn:schemas-microsoft-com:vml" Requires="v">
                <p:oleObj spid="_x0000_s4158" name="Equation" r:id="rId4" imgW="2590560" imgH="431640" progId="Equation.DSMT4">
                  <p:embed/>
                </p:oleObj>
              </mc:Choice>
              <mc:Fallback>
                <p:oleObj name="Equation" r:id="rId4" imgW="2590560" imgH="431640" progId="Equation.DSMT4">
                  <p:embed/>
                  <p:pic>
                    <p:nvPicPr>
                      <p:cNvPr id="5" name="物件 4"/>
                      <p:cNvPicPr>
                        <a:picLocks noChangeAspect="1" noChangeArrowheads="1"/>
                      </p:cNvPicPr>
                      <p:nvPr/>
                    </p:nvPicPr>
                    <p:blipFill>
                      <a:blip r:embed="rId5"/>
                      <a:srcRect/>
                      <a:stretch>
                        <a:fillRect/>
                      </a:stretch>
                    </p:blipFill>
                    <p:spPr bwMode="auto">
                      <a:xfrm>
                        <a:off x="4294154" y="3555206"/>
                        <a:ext cx="2524125" cy="446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4919421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err="1">
                <a:solidFill>
                  <a:prstClr val="black"/>
                </a:solidFill>
                <a:latin typeface="Calibri" panose="020F0502020204030204"/>
              </a:rPr>
              <a:t>WaveNet</a:t>
            </a:r>
            <a:r>
              <a:rPr lang="en-US" altLang="zh-TW" b="1" dirty="0">
                <a:solidFill>
                  <a:prstClr val="black"/>
                </a:solidFill>
                <a:latin typeface="Calibri" panose="020F0502020204030204"/>
              </a:rPr>
              <a:t> </a:t>
            </a:r>
            <a:r>
              <a:rPr lang="en-US" altLang="zh-TW" b="1" dirty="0" smtClean="0">
                <a:solidFill>
                  <a:prstClr val="black"/>
                </a:solidFill>
                <a:latin typeface="Calibri" panose="020F0502020204030204"/>
              </a:rPr>
              <a:t>Vocoder</a:t>
            </a:r>
            <a:endParaRPr lang="zh-TW" altLang="en-US" sz="1800" b="1" dirty="0"/>
          </a:p>
        </p:txBody>
      </p:sp>
      <p:sp>
        <p:nvSpPr>
          <p:cNvPr id="3" name="內容版面配置區 2"/>
          <p:cNvSpPr>
            <a:spLocks noGrp="1"/>
          </p:cNvSpPr>
          <p:nvPr>
            <p:ph idx="1"/>
          </p:nvPr>
        </p:nvSpPr>
        <p:spPr/>
        <p:txBody>
          <a:bodyPr>
            <a:normAutofit/>
          </a:bodyPr>
          <a:lstStyle/>
          <a:p>
            <a:r>
              <a:rPr lang="en-US" altLang="zh-TW" dirty="0" smtClean="0"/>
              <a:t>Residual block</a:t>
            </a:r>
          </a:p>
          <a:p>
            <a:pPr lvl="1"/>
            <a:r>
              <a:rPr lang="en-US" altLang="zh-TW" dirty="0" smtClean="0"/>
              <a:t>Dilated CNN (DCNN)</a:t>
            </a:r>
          </a:p>
          <a:p>
            <a:pPr lvl="1"/>
            <a:r>
              <a:rPr lang="en-US" altLang="zh-TW" dirty="0" smtClean="0"/>
              <a:t>Gated structure</a:t>
            </a:r>
          </a:p>
          <a:p>
            <a:pPr lvl="1"/>
            <a:r>
              <a:rPr lang="en-US" altLang="zh-TW" dirty="0" smtClean="0"/>
              <a:t>Skip connection</a:t>
            </a:r>
            <a:endParaRPr lang="en-US" altLang="zh-TW" dirty="0" smtClean="0"/>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12</a:t>
            </a:fld>
            <a:endParaRPr lang="zh-TW" altLang="en-US"/>
          </a:p>
        </p:txBody>
      </p:sp>
      <p:pic>
        <p:nvPicPr>
          <p:cNvPr id="4" name="圖片 3"/>
          <p:cNvPicPr>
            <a:picLocks noChangeAspect="1"/>
          </p:cNvPicPr>
          <p:nvPr/>
        </p:nvPicPr>
        <p:blipFill>
          <a:blip r:embed="rId3"/>
          <a:stretch>
            <a:fillRect/>
          </a:stretch>
        </p:blipFill>
        <p:spPr>
          <a:xfrm>
            <a:off x="3347068" y="3079339"/>
            <a:ext cx="5168282" cy="3277012"/>
          </a:xfrm>
          <a:prstGeom prst="rect">
            <a:avLst/>
          </a:prstGeom>
        </p:spPr>
      </p:pic>
    </p:spTree>
    <p:extLst>
      <p:ext uri="{BB962C8B-B14F-4D97-AF65-F5344CB8AC3E}">
        <p14:creationId xmlns:p14="http://schemas.microsoft.com/office/powerpoint/2010/main" val="16529549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b="1" dirty="0">
                <a:latin typeface="+mn-lt"/>
              </a:rPr>
              <a:t>Is </a:t>
            </a:r>
            <a:r>
              <a:rPr lang="en-US" b="1" dirty="0" err="1">
                <a:latin typeface="+mn-lt"/>
              </a:rPr>
              <a:t>WaveNet</a:t>
            </a:r>
            <a:r>
              <a:rPr lang="en-US" b="1" dirty="0">
                <a:latin typeface="+mn-lt"/>
              </a:rPr>
              <a:t> vocoder suitable </a:t>
            </a:r>
            <a:r>
              <a:rPr lang="en-US" b="1" dirty="0" smtClean="0">
                <a:latin typeface="+mn-lt"/>
              </a:rPr>
              <a:t>for </a:t>
            </a:r>
            <a:r>
              <a:rPr lang="en-US" b="1" dirty="0">
                <a:latin typeface="+mn-lt"/>
              </a:rPr>
              <a:t>speech </a:t>
            </a:r>
            <a:r>
              <a:rPr lang="en-US" b="1" dirty="0" smtClean="0">
                <a:latin typeface="+mn-lt"/>
              </a:rPr>
              <a:t>generation?</a:t>
            </a:r>
            <a:endParaRPr lang="zh-TW" altLang="en-US" sz="4000" b="1" dirty="0">
              <a:latin typeface="+mn-lt"/>
            </a:endParaRPr>
          </a:p>
        </p:txBody>
      </p:sp>
      <p:sp>
        <p:nvSpPr>
          <p:cNvPr id="3" name="內容版面配置區 2"/>
          <p:cNvSpPr>
            <a:spLocks noGrp="1"/>
          </p:cNvSpPr>
          <p:nvPr>
            <p:ph idx="1"/>
          </p:nvPr>
        </p:nvSpPr>
        <p:spPr/>
        <p:txBody>
          <a:bodyPr>
            <a:normAutofit/>
          </a:bodyPr>
          <a:lstStyle/>
          <a:p>
            <a:r>
              <a:rPr lang="en-US" altLang="zh-TW" dirty="0" smtClean="0"/>
              <a:t>Speech signal is a </a:t>
            </a:r>
            <a:r>
              <a:rPr lang="en-US" altLang="zh-TW" b="1" dirty="0" smtClean="0"/>
              <a:t>quasi-periodic</a:t>
            </a:r>
            <a:r>
              <a:rPr lang="en-US" altLang="zh-TW" dirty="0" smtClean="0"/>
              <a:t> signal</a:t>
            </a:r>
          </a:p>
          <a:p>
            <a:pPr lvl="1"/>
            <a:r>
              <a:rPr lang="en-US" altLang="zh-TW" dirty="0" smtClean="0"/>
              <a:t>Periodic part: long-term correlation</a:t>
            </a:r>
          </a:p>
          <a:p>
            <a:pPr lvl="1"/>
            <a:r>
              <a:rPr lang="en-US" altLang="zh-TW" dirty="0" smtClean="0"/>
              <a:t>Non-periodic part: short-term correlation</a:t>
            </a:r>
          </a:p>
          <a:p>
            <a:r>
              <a:rPr lang="en-US" altLang="zh-TW" dirty="0" err="1" smtClean="0"/>
              <a:t>WaveNet</a:t>
            </a:r>
            <a:endParaRPr lang="en-US" altLang="zh-TW" dirty="0" smtClean="0"/>
          </a:p>
          <a:p>
            <a:pPr lvl="1"/>
            <a:r>
              <a:rPr lang="en-US" altLang="zh-TW" b="1" dirty="0" smtClean="0">
                <a:solidFill>
                  <a:srgbClr val="C00000"/>
                </a:solidFill>
              </a:rPr>
              <a:t>Fixed</a:t>
            </a:r>
            <a:r>
              <a:rPr lang="en-US" altLang="zh-TW" dirty="0" smtClean="0"/>
              <a:t> network architecture</a:t>
            </a:r>
          </a:p>
          <a:p>
            <a:pPr lvl="1"/>
            <a:r>
              <a:rPr lang="en-US" altLang="zh-TW" b="1" dirty="0" smtClean="0">
                <a:solidFill>
                  <a:srgbClr val="C00000"/>
                </a:solidFill>
              </a:rPr>
              <a:t>Without</a:t>
            </a:r>
            <a:r>
              <a:rPr lang="en-US" altLang="zh-TW" dirty="0" smtClean="0"/>
              <a:t> </a:t>
            </a:r>
            <a:r>
              <a:rPr lang="en-US" altLang="zh-TW" b="1" dirty="0" smtClean="0"/>
              <a:t>prior knowledge </a:t>
            </a:r>
            <a:r>
              <a:rPr lang="en-US" altLang="zh-TW" dirty="0" smtClean="0"/>
              <a:t>of speech signal</a:t>
            </a:r>
          </a:p>
          <a:p>
            <a:r>
              <a:rPr lang="en-US" altLang="zh-TW" dirty="0" smtClean="0"/>
              <a:t>Problems </a:t>
            </a:r>
            <a:r>
              <a:rPr lang="en-US" altLang="zh-TW" dirty="0"/>
              <a:t>of </a:t>
            </a:r>
            <a:r>
              <a:rPr lang="en-US" altLang="zh-TW" dirty="0" err="1"/>
              <a:t>WaveNet</a:t>
            </a:r>
            <a:r>
              <a:rPr lang="en-US" altLang="zh-TW" dirty="0"/>
              <a:t> as a </a:t>
            </a:r>
            <a:r>
              <a:rPr lang="en-US" altLang="zh-TW" dirty="0" smtClean="0"/>
              <a:t>vocoder</a:t>
            </a:r>
          </a:p>
          <a:p>
            <a:pPr lvl="1"/>
            <a:r>
              <a:rPr lang="en-US" altLang="zh-TW" b="1" dirty="0" smtClean="0">
                <a:solidFill>
                  <a:srgbClr val="C00000"/>
                </a:solidFill>
              </a:rPr>
              <a:t>Inefficient</a:t>
            </a:r>
            <a:r>
              <a:rPr lang="en-US" altLang="zh-TW" dirty="0" smtClean="0"/>
              <a:t> speech signal modeling</a:t>
            </a:r>
          </a:p>
          <a:p>
            <a:pPr lvl="1"/>
            <a:r>
              <a:rPr lang="en-US" altLang="zh-TW" b="1" dirty="0" smtClean="0">
                <a:solidFill>
                  <a:srgbClr val="C00000"/>
                </a:solidFill>
              </a:rPr>
              <a:t>Limited</a:t>
            </a:r>
            <a:r>
              <a:rPr lang="en-US" altLang="zh-TW" b="1" dirty="0" smtClean="0"/>
              <a:t> pitch controllability</a:t>
            </a:r>
            <a:endParaRPr lang="en-US" altLang="zh-TW" b="1" dirty="0"/>
          </a:p>
          <a:p>
            <a:endParaRPr lang="en-US" altLang="zh-TW" dirty="0" smtClean="0"/>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13</a:t>
            </a:fld>
            <a:endParaRPr lang="zh-TW" altLang="en-US"/>
          </a:p>
        </p:txBody>
      </p:sp>
    </p:spTree>
    <p:extLst>
      <p:ext uri="{BB962C8B-B14F-4D97-AF65-F5344CB8AC3E}">
        <p14:creationId xmlns:p14="http://schemas.microsoft.com/office/powerpoint/2010/main" val="29534031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solidFill>
                  <a:prstClr val="black"/>
                </a:solidFill>
                <a:latin typeface="Calibri" panose="020F0502020204030204"/>
              </a:rPr>
              <a:t>Problem I: </a:t>
            </a:r>
            <a:br>
              <a:rPr lang="en-US" altLang="zh-TW" b="1" dirty="0" smtClean="0">
                <a:solidFill>
                  <a:prstClr val="black"/>
                </a:solidFill>
                <a:latin typeface="Calibri" panose="020F0502020204030204"/>
              </a:rPr>
            </a:br>
            <a:r>
              <a:rPr lang="en-US" altLang="zh-TW" b="1" dirty="0" smtClean="0">
                <a:solidFill>
                  <a:prstClr val="black"/>
                </a:solidFill>
                <a:latin typeface="Calibri" panose="020F0502020204030204"/>
              </a:rPr>
              <a:t>Inefficient speech modeling</a:t>
            </a:r>
            <a:endParaRPr lang="zh-TW" altLang="en-US" b="1" dirty="0"/>
          </a:p>
        </p:txBody>
      </p:sp>
      <p:sp>
        <p:nvSpPr>
          <p:cNvPr id="3" name="內容版面配置區 2"/>
          <p:cNvSpPr>
            <a:spLocks noGrp="1"/>
          </p:cNvSpPr>
          <p:nvPr>
            <p:ph idx="1"/>
          </p:nvPr>
        </p:nvSpPr>
        <p:spPr/>
        <p:txBody>
          <a:bodyPr>
            <a:normAutofit/>
          </a:bodyPr>
          <a:lstStyle/>
          <a:p>
            <a:r>
              <a:rPr lang="en-US" altLang="zh-TW" dirty="0" smtClean="0"/>
              <a:t>Modeling the very long-term dependency</a:t>
            </a:r>
          </a:p>
          <a:p>
            <a:pPr lvl="1"/>
            <a:r>
              <a:rPr lang="en-US" altLang="zh-TW" b="1" dirty="0" smtClean="0">
                <a:solidFill>
                  <a:srgbClr val="C00000"/>
                </a:solidFill>
              </a:rPr>
              <a:t>Long</a:t>
            </a:r>
            <a:r>
              <a:rPr lang="en-US" altLang="zh-TW" b="1" dirty="0" smtClean="0"/>
              <a:t> receptive field </a:t>
            </a:r>
            <a:r>
              <a:rPr lang="en-US" altLang="zh-TW" dirty="0" smtClean="0"/>
              <a:t>to cover the related samples</a:t>
            </a:r>
          </a:p>
          <a:p>
            <a:pPr lvl="1"/>
            <a:r>
              <a:rPr lang="en-US" altLang="zh-TW" b="1" dirty="0" smtClean="0">
                <a:solidFill>
                  <a:srgbClr val="C00000"/>
                </a:solidFill>
                <a:sym typeface="Wingdings" panose="05000000000000000000" pitchFamily="2" charset="2"/>
              </a:rPr>
              <a:t>huge</a:t>
            </a:r>
            <a:r>
              <a:rPr lang="en-US" altLang="zh-TW" b="1" dirty="0" smtClean="0">
                <a:sym typeface="Wingdings" panose="05000000000000000000" pitchFamily="2" charset="2"/>
              </a:rPr>
              <a:t> network </a:t>
            </a:r>
            <a:r>
              <a:rPr lang="en-US" altLang="zh-TW" dirty="0" smtClean="0">
                <a:sym typeface="Wingdings" panose="05000000000000000000" pitchFamily="2" charset="2"/>
              </a:rPr>
              <a:t>is required</a:t>
            </a:r>
          </a:p>
          <a:p>
            <a:r>
              <a:rPr lang="en-US" altLang="zh-TW" dirty="0" smtClean="0">
                <a:sym typeface="Wingdings" panose="05000000000000000000" pitchFamily="2" charset="2"/>
              </a:rPr>
              <a:t>Without the prior knowledge of audio periodicity</a:t>
            </a:r>
          </a:p>
          <a:p>
            <a:pPr lvl="1"/>
            <a:r>
              <a:rPr lang="en-US" altLang="zh-TW" b="1" dirty="0" smtClean="0">
                <a:sym typeface="Wingdings" panose="05000000000000000000" pitchFamily="2" charset="2"/>
              </a:rPr>
              <a:t>Fixed network </a:t>
            </a:r>
            <a:r>
              <a:rPr lang="en-US" altLang="zh-TW" dirty="0" smtClean="0">
                <a:sym typeface="Wingdings" panose="05000000000000000000" pitchFamily="2" charset="2"/>
              </a:rPr>
              <a:t>for both periodic and non-periodic parts</a:t>
            </a:r>
          </a:p>
          <a:p>
            <a:pPr lvl="1"/>
            <a:r>
              <a:rPr lang="en-US" altLang="zh-TW" b="1" dirty="0" smtClean="0">
                <a:sym typeface="Wingdings" panose="05000000000000000000" pitchFamily="2" charset="2"/>
              </a:rPr>
              <a:t>Oversampling</a:t>
            </a:r>
            <a:r>
              <a:rPr lang="en-US" altLang="zh-TW" dirty="0" smtClean="0">
                <a:sym typeface="Wingdings" panose="05000000000000000000" pitchFamily="2" charset="2"/>
              </a:rPr>
              <a:t> of periodic part</a:t>
            </a:r>
          </a:p>
          <a:p>
            <a:pPr lvl="1"/>
            <a:r>
              <a:rPr lang="en-US" altLang="zh-TW" dirty="0" smtClean="0">
                <a:sym typeface="Wingdings" panose="05000000000000000000" pitchFamily="2" charset="2"/>
              </a:rPr>
              <a:t>Receptive field includes many </a:t>
            </a:r>
            <a:r>
              <a:rPr lang="en-US" altLang="zh-TW" b="1" dirty="0" smtClean="0">
                <a:solidFill>
                  <a:srgbClr val="C00000"/>
                </a:solidFill>
                <a:sym typeface="Wingdings" panose="05000000000000000000" pitchFamily="2" charset="2"/>
              </a:rPr>
              <a:t>redundant</a:t>
            </a:r>
            <a:r>
              <a:rPr lang="en-US" altLang="zh-TW" b="1" dirty="0" smtClean="0">
                <a:sym typeface="Wingdings" panose="05000000000000000000" pitchFamily="2" charset="2"/>
              </a:rPr>
              <a:t> samples</a:t>
            </a:r>
          </a:p>
          <a:p>
            <a:pPr lvl="1"/>
            <a:r>
              <a:rPr lang="en-US" altLang="zh-TW" dirty="0" smtClean="0">
                <a:sym typeface="Wingdings" panose="05000000000000000000" pitchFamily="2" charset="2"/>
              </a:rPr>
              <a:t>All samples have the </a:t>
            </a:r>
            <a:r>
              <a:rPr lang="en-US" altLang="zh-TW" b="1" dirty="0" smtClean="0">
                <a:sym typeface="Wingdings" panose="05000000000000000000" pitchFamily="2" charset="2"/>
              </a:rPr>
              <a:t>same length </a:t>
            </a:r>
            <a:r>
              <a:rPr lang="en-US" altLang="zh-TW" dirty="0" smtClean="0">
                <a:sym typeface="Wingdings" panose="05000000000000000000" pitchFamily="2" charset="2"/>
              </a:rPr>
              <a:t>of receptive filed is inefficient and unreasonable</a:t>
            </a:r>
            <a:endParaRPr lang="en-US" altLang="zh-TW" dirty="0" smtClean="0"/>
          </a:p>
          <a:p>
            <a:pPr lvl="1"/>
            <a:endParaRPr lang="en-US" altLang="zh-TW" dirty="0" smtClean="0"/>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14</a:t>
            </a:fld>
            <a:endParaRPr lang="zh-TW" altLang="en-US"/>
          </a:p>
        </p:txBody>
      </p:sp>
    </p:spTree>
    <p:extLst>
      <p:ext uri="{BB962C8B-B14F-4D97-AF65-F5344CB8AC3E}">
        <p14:creationId xmlns:p14="http://schemas.microsoft.com/office/powerpoint/2010/main" val="30977089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solidFill>
                  <a:prstClr val="black"/>
                </a:solidFill>
                <a:latin typeface="Calibri" panose="020F0502020204030204"/>
              </a:rPr>
              <a:t>Problem II:</a:t>
            </a:r>
            <a:br>
              <a:rPr lang="en-US" altLang="zh-TW" b="1" dirty="0" smtClean="0">
                <a:solidFill>
                  <a:prstClr val="black"/>
                </a:solidFill>
                <a:latin typeface="Calibri" panose="020F0502020204030204"/>
              </a:rPr>
            </a:br>
            <a:r>
              <a:rPr lang="en-US" altLang="zh-TW" b="1" dirty="0" smtClean="0">
                <a:solidFill>
                  <a:prstClr val="black"/>
                </a:solidFill>
                <a:latin typeface="Calibri" panose="020F0502020204030204"/>
              </a:rPr>
              <a:t>Limited pitch controllability</a:t>
            </a:r>
            <a:endParaRPr lang="zh-TW" altLang="en-US" b="1" dirty="0"/>
          </a:p>
        </p:txBody>
      </p:sp>
      <p:sp>
        <p:nvSpPr>
          <p:cNvPr id="3" name="內容版面配置區 2"/>
          <p:cNvSpPr>
            <a:spLocks noGrp="1"/>
          </p:cNvSpPr>
          <p:nvPr>
            <p:ph idx="1"/>
          </p:nvPr>
        </p:nvSpPr>
        <p:spPr/>
        <p:txBody>
          <a:bodyPr>
            <a:normAutofit/>
          </a:bodyPr>
          <a:lstStyle/>
          <a:p>
            <a:r>
              <a:rPr lang="en-US" altLang="zh-TW" dirty="0" err="1" smtClean="0"/>
              <a:t>WaveNet</a:t>
            </a:r>
            <a:r>
              <a:rPr lang="en-US" altLang="zh-TW" dirty="0" smtClean="0"/>
              <a:t> conditioned on </a:t>
            </a:r>
            <a:r>
              <a:rPr lang="en-US" altLang="zh-TW" b="1" dirty="0" smtClean="0"/>
              <a:t>unseen</a:t>
            </a:r>
            <a:r>
              <a:rPr lang="en-US" altLang="zh-TW" dirty="0" smtClean="0"/>
              <a:t> acoustic features</a:t>
            </a:r>
          </a:p>
          <a:p>
            <a:pPr lvl="1"/>
            <a:r>
              <a:rPr lang="en-US" altLang="zh-TW" i="1" dirty="0" smtClean="0"/>
              <a:t>F</a:t>
            </a:r>
            <a:r>
              <a:rPr lang="en-US" altLang="zh-TW" baseline="-25000" dirty="0" smtClean="0"/>
              <a:t>0</a:t>
            </a:r>
            <a:r>
              <a:rPr lang="en-US" altLang="zh-TW" dirty="0" smtClean="0"/>
              <a:t> is </a:t>
            </a:r>
            <a:r>
              <a:rPr lang="en-US" altLang="zh-TW" b="1" dirty="0" smtClean="0">
                <a:solidFill>
                  <a:srgbClr val="C00000"/>
                </a:solidFill>
              </a:rPr>
              <a:t>not </a:t>
            </a:r>
            <a:r>
              <a:rPr lang="en-US" altLang="zh-TW" b="1" dirty="0">
                <a:solidFill>
                  <a:srgbClr val="C00000"/>
                </a:solidFill>
              </a:rPr>
              <a:t>observed </a:t>
            </a:r>
            <a:r>
              <a:rPr lang="en-US" altLang="zh-TW" dirty="0"/>
              <a:t>in the range of training </a:t>
            </a:r>
            <a:r>
              <a:rPr lang="en-US" altLang="zh-TW" dirty="0" smtClean="0"/>
              <a:t>data</a:t>
            </a:r>
          </a:p>
          <a:p>
            <a:pPr lvl="1"/>
            <a:r>
              <a:rPr lang="en-US" altLang="zh-TW" b="1" dirty="0" smtClean="0"/>
              <a:t>Unseen feature pair </a:t>
            </a:r>
            <a:r>
              <a:rPr lang="en-US" altLang="zh-TW" dirty="0" smtClean="0"/>
              <a:t>of spectrum and </a:t>
            </a:r>
            <a:r>
              <a:rPr lang="en-US" altLang="zh-TW" i="1" dirty="0" smtClean="0"/>
              <a:t>F</a:t>
            </a:r>
            <a:r>
              <a:rPr lang="en-US" altLang="zh-TW" baseline="-25000" dirty="0" smtClean="0"/>
              <a:t>0</a:t>
            </a:r>
          </a:p>
          <a:p>
            <a:pPr lvl="2"/>
            <a:r>
              <a:rPr lang="en-US" altLang="zh-TW" dirty="0" smtClean="0"/>
              <a:t>Original spectral feature with </a:t>
            </a:r>
            <a:r>
              <a:rPr lang="en-US" altLang="zh-TW" b="1" dirty="0" smtClean="0">
                <a:solidFill>
                  <a:srgbClr val="C00000"/>
                </a:solidFill>
              </a:rPr>
              <a:t>scaled </a:t>
            </a:r>
            <a:r>
              <a:rPr lang="en-US" altLang="zh-TW" b="1" i="1" dirty="0" smtClean="0">
                <a:solidFill>
                  <a:srgbClr val="C00000"/>
                </a:solidFill>
              </a:rPr>
              <a:t>F</a:t>
            </a:r>
            <a:r>
              <a:rPr lang="en-US" altLang="zh-TW" b="1" baseline="-25000" dirty="0" smtClean="0">
                <a:solidFill>
                  <a:srgbClr val="C00000"/>
                </a:solidFill>
              </a:rPr>
              <a:t>0</a:t>
            </a:r>
            <a:endParaRPr lang="en-US" altLang="zh-TW" b="1" dirty="0">
              <a:solidFill>
                <a:srgbClr val="C00000"/>
              </a:solidFill>
            </a:endParaRPr>
          </a:p>
          <a:p>
            <a:pPr lvl="1"/>
            <a:r>
              <a:rPr lang="en-US" altLang="zh-TW" b="1" dirty="0" smtClean="0">
                <a:solidFill>
                  <a:srgbClr val="C00000"/>
                </a:solidFill>
              </a:rPr>
              <a:t>Difficult</a:t>
            </a:r>
            <a:r>
              <a:rPr lang="en-US" altLang="zh-TW" dirty="0" smtClean="0"/>
              <a:t> to generate speech</a:t>
            </a:r>
          </a:p>
          <a:p>
            <a:pPr lvl="1"/>
            <a:r>
              <a:rPr lang="en-US" altLang="zh-TW" b="1" dirty="0">
                <a:solidFill>
                  <a:srgbClr val="C00000"/>
                </a:solidFill>
              </a:rPr>
              <a:t>I</a:t>
            </a:r>
            <a:r>
              <a:rPr lang="en-US" altLang="zh-TW" b="1" dirty="0" smtClean="0">
                <a:solidFill>
                  <a:srgbClr val="C00000"/>
                </a:solidFill>
              </a:rPr>
              <a:t>naccurate pitch </a:t>
            </a:r>
            <a:r>
              <a:rPr lang="en-US" altLang="zh-TW" dirty="0" smtClean="0"/>
              <a:t>of the generated speech </a:t>
            </a:r>
          </a:p>
          <a:p>
            <a:pPr lvl="1"/>
            <a:r>
              <a:rPr lang="en-US" altLang="zh-TW" dirty="0" smtClean="0"/>
              <a:t>Normal (Natural):</a:t>
            </a:r>
          </a:p>
          <a:p>
            <a:pPr lvl="1"/>
            <a:r>
              <a:rPr lang="en-US" altLang="zh-TW" dirty="0" smtClean="0"/>
              <a:t>Normal (</a:t>
            </a:r>
            <a:r>
              <a:rPr lang="en-US" altLang="zh-TW" dirty="0" err="1" smtClean="0"/>
              <a:t>WaveNet</a:t>
            </a:r>
            <a:r>
              <a:rPr lang="en-US" altLang="zh-TW" dirty="0" smtClean="0"/>
              <a:t>):</a:t>
            </a:r>
          </a:p>
          <a:p>
            <a:pPr lvl="1"/>
            <a:r>
              <a:rPr lang="en-US" altLang="zh-TW" dirty="0" smtClean="0"/>
              <a:t>1.5 </a:t>
            </a:r>
            <a:r>
              <a:rPr lang="en-US" altLang="zh-TW" i="1" dirty="0"/>
              <a:t>F</a:t>
            </a:r>
            <a:r>
              <a:rPr lang="en-US" altLang="zh-TW" baseline="-25000" dirty="0"/>
              <a:t>0</a:t>
            </a:r>
            <a:r>
              <a:rPr lang="en-US" altLang="zh-TW" dirty="0" smtClean="0"/>
              <a:t> (Expected):</a:t>
            </a:r>
          </a:p>
          <a:p>
            <a:pPr lvl="1"/>
            <a:r>
              <a:rPr lang="en-US" altLang="zh-TW" dirty="0"/>
              <a:t>1.5 </a:t>
            </a:r>
            <a:r>
              <a:rPr lang="en-US" altLang="zh-TW" i="1" dirty="0" smtClean="0"/>
              <a:t>F</a:t>
            </a:r>
            <a:r>
              <a:rPr lang="en-US" altLang="zh-TW" baseline="-25000" dirty="0" smtClean="0"/>
              <a:t>0</a:t>
            </a:r>
            <a:r>
              <a:rPr lang="en-US" altLang="zh-TW" dirty="0"/>
              <a:t> (</a:t>
            </a:r>
            <a:r>
              <a:rPr lang="en-US" altLang="zh-TW" dirty="0" err="1" smtClean="0"/>
              <a:t>WaveNet</a:t>
            </a:r>
            <a:r>
              <a:rPr lang="en-US" altLang="zh-TW" dirty="0" smtClean="0"/>
              <a:t>):</a:t>
            </a:r>
            <a:endParaRPr lang="en-US" altLang="zh-TW" dirty="0"/>
          </a:p>
          <a:p>
            <a:pPr lvl="1"/>
            <a:endParaRPr lang="en-US" altLang="zh-TW" dirty="0" smtClean="0"/>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15</a:t>
            </a:fld>
            <a:endParaRPr lang="zh-TW" altLang="en-US"/>
          </a:p>
        </p:txBody>
      </p:sp>
      <p:pic>
        <p:nvPicPr>
          <p:cNvPr id="8" name="WN_300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4153505" y="5442642"/>
            <a:ext cx="304800" cy="304800"/>
          </a:xfrm>
          <a:prstGeom prst="rect">
            <a:avLst/>
          </a:prstGeom>
        </p:spPr>
      </p:pic>
      <p:pic>
        <p:nvPicPr>
          <p:cNvPr id="9" name="1.5f0_30010">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4153505" y="5078617"/>
            <a:ext cx="304800" cy="304800"/>
          </a:xfrm>
          <a:prstGeom prst="rect">
            <a:avLst/>
          </a:prstGeom>
        </p:spPr>
      </p:pic>
      <p:pic>
        <p:nvPicPr>
          <p:cNvPr id="5" name="30010">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4147591" y="4341825"/>
            <a:ext cx="304800" cy="304800"/>
          </a:xfrm>
          <a:prstGeom prst="rect">
            <a:avLst/>
          </a:prstGeom>
        </p:spPr>
      </p:pic>
      <p:pic>
        <p:nvPicPr>
          <p:cNvPr id="11" name="30010">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1"/>
          <a:stretch>
            <a:fillRect/>
          </a:stretch>
        </p:blipFill>
        <p:spPr>
          <a:xfrm>
            <a:off x="4147591" y="4713602"/>
            <a:ext cx="304800" cy="304800"/>
          </a:xfrm>
          <a:prstGeom prst="rect">
            <a:avLst/>
          </a:prstGeom>
        </p:spPr>
      </p:pic>
    </p:spTree>
    <p:extLst>
      <p:ext uri="{BB962C8B-B14F-4D97-AF65-F5344CB8AC3E}">
        <p14:creationId xmlns:p14="http://schemas.microsoft.com/office/powerpoint/2010/main" val="370268489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579"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584" fill="hold"/>
                                        <p:tgtEl>
                                          <p:spTgt spid="9"/>
                                        </p:tgtEl>
                                      </p:cBhvr>
                                    </p:cmd>
                                  </p:childTnLst>
                                </p:cTn>
                              </p:par>
                            </p:childTnLst>
                          </p:cTn>
                        </p:par>
                      </p:childTnLst>
                    </p:cTn>
                  </p:par>
                </p:childTnLst>
              </p:cTn>
              <p:nextCondLst>
                <p:cond evt="onClick" delay="0">
                  <p:tgtEl>
                    <p:spTgt spid="9"/>
                  </p:tgtEl>
                </p:cond>
              </p:nextCondLst>
            </p:seq>
            <p:audio>
              <p:cMediaNode vol="80000">
                <p:cTn id="13" fill="hold" display="0">
                  <p:stCondLst>
                    <p:cond delay="indefinite"/>
                  </p:stCondLst>
                  <p:endCondLst>
                    <p:cond evt="onStopAudio" delay="0">
                      <p:tgtEl>
                        <p:sldTgt/>
                      </p:tgtEl>
                    </p:cond>
                  </p:endCondLst>
                </p:cTn>
                <p:tgtEl>
                  <p:spTgt spid="9"/>
                </p:tgtEl>
              </p:cMediaNode>
            </p:audio>
            <p:seq concurrent="1" nextAc="seek">
              <p:cTn id="14" restart="whenNotActive" fill="hold" evtFilter="cancelBubble" nodeType="interactiveSeq">
                <p:stCondLst>
                  <p:cond evt="onClick" delay="0">
                    <p:tgtEl>
                      <p:spTgt spid="5"/>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584" fill="hold"/>
                                        <p:tgtEl>
                                          <p:spTgt spid="5"/>
                                        </p:tgtEl>
                                      </p:cBhvr>
                                    </p:cmd>
                                  </p:childTnLst>
                                </p:cTn>
                              </p:par>
                            </p:childTnLst>
                          </p:cTn>
                        </p:par>
                      </p:childTnLst>
                    </p:cTn>
                  </p:par>
                </p:childTnLst>
              </p:cTn>
              <p:nextCondLst>
                <p:cond evt="onClick" delay="0">
                  <p:tgtEl>
                    <p:spTgt spid="5"/>
                  </p:tgtEl>
                </p:cond>
              </p:nextCondLst>
            </p:seq>
            <p:audio>
              <p:cMediaNode vol="80000">
                <p:cTn id="19" fill="hold" display="0">
                  <p:stCondLst>
                    <p:cond delay="indefinite"/>
                  </p:stCondLst>
                  <p:endCondLst>
                    <p:cond evt="onStopAudio" delay="0">
                      <p:tgtEl>
                        <p:sldTgt/>
                      </p:tgtEl>
                    </p:cond>
                  </p:endCondLst>
                </p:cTn>
                <p:tgtEl>
                  <p:spTgt spid="5"/>
                </p:tgtEl>
              </p:cMediaNode>
            </p:audio>
            <p:seq concurrent="1" nextAc="seek">
              <p:cTn id="20" restart="whenNotActive" fill="hold" evtFilter="cancelBubble" nodeType="interactiveSeq">
                <p:stCondLst>
                  <p:cond evt="onClick" delay="0">
                    <p:tgtEl>
                      <p:spTgt spid="11"/>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2579" fill="hold"/>
                                        <p:tgtEl>
                                          <p:spTgt spid="11"/>
                                        </p:tgtEl>
                                      </p:cBhvr>
                                    </p:cmd>
                                  </p:childTnLst>
                                </p:cTn>
                              </p:par>
                            </p:childTnLst>
                          </p:cTn>
                        </p:par>
                      </p:childTnLst>
                    </p:cTn>
                  </p:par>
                </p:childTnLst>
              </p:cTn>
              <p:nextCondLst>
                <p:cond evt="onClick" delay="0">
                  <p:tgtEl>
                    <p:spTgt spid="11"/>
                  </p:tgtEl>
                </p:cond>
              </p:nextCondLst>
            </p:seq>
            <p:audio>
              <p:cMediaNode vol="80000">
                <p:cTn id="25" fill="hold" display="0">
                  <p:stCondLst>
                    <p:cond delay="indefinite"/>
                  </p:stCondLst>
                  <p:endCondLst>
                    <p:cond evt="onStopAudio" delay="0">
                      <p:tgtEl>
                        <p:sldTgt/>
                      </p:tgtEl>
                    </p:cond>
                  </p:endCondLst>
                </p:cTn>
                <p:tgtEl>
                  <p:spTgt spid="11"/>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a:solidFill>
                  <a:prstClr val="black"/>
                </a:solidFill>
                <a:latin typeface="Calibri" panose="020F0502020204030204"/>
              </a:rPr>
              <a:t>Quasi-Periodic </a:t>
            </a:r>
            <a:r>
              <a:rPr lang="en-US" altLang="zh-TW" b="1" dirty="0" err="1">
                <a:solidFill>
                  <a:prstClr val="black"/>
                </a:solidFill>
                <a:latin typeface="Calibri" panose="020F0502020204030204"/>
              </a:rPr>
              <a:t>WaveNet</a:t>
            </a:r>
            <a:r>
              <a:rPr lang="en-US" altLang="zh-TW" b="1" dirty="0">
                <a:solidFill>
                  <a:prstClr val="black"/>
                </a:solidFill>
                <a:latin typeface="Calibri" panose="020F0502020204030204"/>
              </a:rPr>
              <a:t> </a:t>
            </a:r>
            <a:r>
              <a:rPr lang="en-US" altLang="zh-TW" sz="1800" dirty="0">
                <a:solidFill>
                  <a:prstClr val="black"/>
                </a:solidFill>
                <a:latin typeface="Calibri" panose="020F0502020204030204"/>
              </a:rPr>
              <a:t>[Y. -C. Wu+, 2019]</a:t>
            </a:r>
            <a:endParaRPr lang="zh-TW" altLang="en-US" b="1" dirty="0"/>
          </a:p>
        </p:txBody>
      </p:sp>
      <p:sp>
        <p:nvSpPr>
          <p:cNvPr id="3" name="內容版面配置區 2"/>
          <p:cNvSpPr>
            <a:spLocks noGrp="1"/>
          </p:cNvSpPr>
          <p:nvPr>
            <p:ph idx="1"/>
          </p:nvPr>
        </p:nvSpPr>
        <p:spPr/>
        <p:txBody>
          <a:bodyPr>
            <a:normAutofit/>
          </a:bodyPr>
          <a:lstStyle/>
          <a:p>
            <a:r>
              <a:rPr lang="en-US" altLang="zh-TW" b="1" dirty="0" smtClean="0"/>
              <a:t>Pitch-dependent dilated convolution</a:t>
            </a:r>
          </a:p>
          <a:p>
            <a:pPr lvl="1"/>
            <a:r>
              <a:rPr lang="en-US" altLang="zh-TW" dirty="0" smtClean="0"/>
              <a:t>Inspired by code-excited-linear-prediction (CELP)</a:t>
            </a:r>
          </a:p>
          <a:p>
            <a:pPr lvl="1"/>
            <a:r>
              <a:rPr lang="en-US" altLang="zh-TW" b="1" dirty="0" smtClean="0"/>
              <a:t>Dynamically</a:t>
            </a:r>
            <a:r>
              <a:rPr lang="en-US" altLang="zh-TW" dirty="0" smtClean="0"/>
              <a:t> change the dilation size</a:t>
            </a:r>
          </a:p>
          <a:p>
            <a:pPr lvl="1"/>
            <a:r>
              <a:rPr lang="en-US" altLang="zh-TW" dirty="0" smtClean="0"/>
              <a:t>Model </a:t>
            </a:r>
            <a:r>
              <a:rPr lang="en-US" altLang="zh-TW" dirty="0"/>
              <a:t>the </a:t>
            </a:r>
            <a:r>
              <a:rPr lang="en-US" altLang="zh-TW" b="1" dirty="0"/>
              <a:t>periodic</a:t>
            </a:r>
            <a:r>
              <a:rPr lang="en-US" altLang="zh-TW" dirty="0"/>
              <a:t> part with </a:t>
            </a:r>
            <a:r>
              <a:rPr lang="en-US" altLang="zh-TW" b="1" dirty="0">
                <a:solidFill>
                  <a:srgbClr val="C00000"/>
                </a:solidFill>
              </a:rPr>
              <a:t>prior </a:t>
            </a:r>
            <a:r>
              <a:rPr lang="en-US" altLang="zh-TW" b="1" i="1" dirty="0">
                <a:solidFill>
                  <a:srgbClr val="C00000"/>
                </a:solidFill>
              </a:rPr>
              <a:t>F</a:t>
            </a:r>
            <a:r>
              <a:rPr lang="en-US" altLang="zh-TW" b="1" baseline="-25000" dirty="0">
                <a:solidFill>
                  <a:srgbClr val="C00000"/>
                </a:solidFill>
              </a:rPr>
              <a:t>0</a:t>
            </a:r>
            <a:r>
              <a:rPr lang="en-US" altLang="zh-TW" b="1" dirty="0">
                <a:solidFill>
                  <a:srgbClr val="C00000"/>
                </a:solidFill>
              </a:rPr>
              <a:t> knowledge </a:t>
            </a:r>
            <a:r>
              <a:rPr lang="en-US" altLang="zh-TW" dirty="0"/>
              <a:t>(long-term correlations</a:t>
            </a:r>
            <a:r>
              <a:rPr lang="en-US" altLang="zh-TW" dirty="0" smtClean="0"/>
              <a:t>)</a:t>
            </a:r>
          </a:p>
          <a:p>
            <a:r>
              <a:rPr lang="en-US" altLang="zh-TW" b="1" dirty="0" smtClean="0"/>
              <a:t>Cascaded network</a:t>
            </a:r>
            <a:endParaRPr lang="en-US" altLang="zh-TW" b="1" dirty="0"/>
          </a:p>
          <a:p>
            <a:pPr lvl="1"/>
            <a:r>
              <a:rPr lang="en-US" altLang="zh-TW" b="1" dirty="0" smtClean="0"/>
              <a:t>Fixed</a:t>
            </a:r>
            <a:r>
              <a:rPr lang="en-US" altLang="zh-TW" dirty="0" smtClean="0"/>
              <a:t> modules model the non-periodic </a:t>
            </a:r>
            <a:r>
              <a:rPr lang="en-US" altLang="zh-TW" dirty="0"/>
              <a:t>part with the </a:t>
            </a:r>
            <a:r>
              <a:rPr lang="en-US" altLang="zh-TW" b="1" dirty="0">
                <a:solidFill>
                  <a:srgbClr val="C00000"/>
                </a:solidFill>
              </a:rPr>
              <a:t>nearest samples </a:t>
            </a:r>
            <a:r>
              <a:rPr lang="en-US" altLang="zh-TW" dirty="0"/>
              <a:t>(short-term correlations)</a:t>
            </a:r>
            <a:endParaRPr lang="en-US" altLang="zh-TW" dirty="0" smtClean="0"/>
          </a:p>
          <a:p>
            <a:pPr lvl="1"/>
            <a:r>
              <a:rPr lang="en-US" altLang="zh-TW" b="1" dirty="0" smtClean="0"/>
              <a:t>Adaptive</a:t>
            </a:r>
            <a:r>
              <a:rPr lang="en-US" altLang="zh-TW" dirty="0" smtClean="0"/>
              <a:t> modules for periodic part</a:t>
            </a:r>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16</a:t>
            </a:fld>
            <a:endParaRPr lang="zh-TW" altLang="en-US"/>
          </a:p>
        </p:txBody>
      </p:sp>
      <p:sp>
        <p:nvSpPr>
          <p:cNvPr id="17"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8426403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solidFill>
                  <a:prstClr val="black"/>
                </a:solidFill>
                <a:latin typeface="Calibri" panose="020F0502020204030204"/>
              </a:rPr>
              <a:t>Pitch filtering of CELP </a:t>
            </a:r>
            <a:r>
              <a:rPr lang="en-US" altLang="zh-TW" sz="1800" dirty="0">
                <a:solidFill>
                  <a:prstClr val="black"/>
                </a:solidFill>
                <a:latin typeface="Calibri" panose="020F0502020204030204"/>
              </a:rPr>
              <a:t>[M. Schroeder+, </a:t>
            </a:r>
            <a:r>
              <a:rPr lang="en-US" altLang="zh-TW" sz="1800" dirty="0" smtClean="0">
                <a:solidFill>
                  <a:prstClr val="black"/>
                </a:solidFill>
                <a:latin typeface="Calibri" panose="020F0502020204030204"/>
              </a:rPr>
              <a:t>1984]</a:t>
            </a:r>
            <a:endParaRPr lang="zh-TW" altLang="en-US" b="1" dirty="0"/>
          </a:p>
        </p:txBody>
      </p:sp>
      <p:sp>
        <p:nvSpPr>
          <p:cNvPr id="3" name="內容版面配置區 2"/>
          <p:cNvSpPr>
            <a:spLocks noGrp="1"/>
          </p:cNvSpPr>
          <p:nvPr>
            <p:ph idx="1"/>
          </p:nvPr>
        </p:nvSpPr>
        <p:spPr/>
        <p:txBody>
          <a:bodyPr>
            <a:normAutofit/>
          </a:bodyPr>
          <a:lstStyle/>
          <a:p>
            <a:r>
              <a:rPr lang="en-US" altLang="zh-TW" dirty="0" smtClean="0"/>
              <a:t>CELP</a:t>
            </a:r>
          </a:p>
          <a:p>
            <a:pPr lvl="1"/>
            <a:r>
              <a:rPr lang="en-US" altLang="zh-TW" b="1" dirty="0" smtClean="0">
                <a:solidFill>
                  <a:srgbClr val="808000"/>
                </a:solidFill>
              </a:rPr>
              <a:t>Pitch filtering </a:t>
            </a:r>
            <a:r>
              <a:rPr lang="en-US" altLang="zh-TW" dirty="0" smtClean="0"/>
              <a:t>(long-term correlations)</a:t>
            </a:r>
          </a:p>
          <a:p>
            <a:pPr lvl="1"/>
            <a:r>
              <a:rPr lang="en-US" altLang="zh-TW" b="1" dirty="0" smtClean="0">
                <a:solidFill>
                  <a:srgbClr val="002060"/>
                </a:solidFill>
              </a:rPr>
              <a:t>Spectral filtering </a:t>
            </a:r>
            <a:r>
              <a:rPr lang="en-US" altLang="zh-TW" dirty="0" smtClean="0"/>
              <a:t>(short-term correlations)</a:t>
            </a:r>
          </a:p>
          <a:p>
            <a:pPr lvl="1"/>
            <a:endParaRPr lang="en-US" altLang="zh-TW" dirty="0" smtClean="0"/>
          </a:p>
          <a:p>
            <a:pPr lvl="1"/>
            <a:endParaRPr lang="en-US" altLang="zh-TW" dirty="0"/>
          </a:p>
          <a:p>
            <a:pPr lvl="1"/>
            <a:endParaRPr lang="en-US" altLang="zh-TW" dirty="0" smtClean="0"/>
          </a:p>
          <a:p>
            <a:pPr lvl="1"/>
            <a:endParaRPr lang="en-US" altLang="zh-TW" dirty="0"/>
          </a:p>
          <a:p>
            <a:r>
              <a:rPr lang="en-US" altLang="zh-TW" dirty="0" smtClean="0"/>
              <a:t>Pitch filtering</a:t>
            </a:r>
          </a:p>
          <a:p>
            <a:pPr lvl="1"/>
            <a:r>
              <a:rPr lang="en-US" altLang="zh-TW" dirty="0" smtClean="0"/>
              <a:t>Model current sample with </a:t>
            </a:r>
            <a:r>
              <a:rPr lang="en-US" altLang="zh-TW" b="1" dirty="0" smtClean="0"/>
              <a:t>innovation input </a:t>
            </a:r>
            <a:r>
              <a:rPr lang="en-US" altLang="zh-TW" dirty="0" smtClean="0"/>
              <a:t>and </a:t>
            </a:r>
            <a:r>
              <a:rPr lang="en-US" altLang="zh-TW" b="1" dirty="0" smtClean="0">
                <a:solidFill>
                  <a:srgbClr val="808000"/>
                </a:solidFill>
              </a:rPr>
              <a:t>related previous samples</a:t>
            </a:r>
            <a:r>
              <a:rPr lang="en-US" altLang="zh-TW" dirty="0" smtClean="0"/>
              <a:t>: </a:t>
            </a:r>
          </a:p>
          <a:p>
            <a:endParaRPr lang="en-US" altLang="zh-TW" dirty="0"/>
          </a:p>
          <a:p>
            <a:pPr lvl="1"/>
            <a:endParaRPr lang="en-US" altLang="zh-TW" dirty="0" smtClean="0"/>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17</a:t>
            </a:fld>
            <a:endParaRPr lang="zh-TW" altLang="en-US"/>
          </a:p>
        </p:txBody>
      </p:sp>
      <p:sp>
        <p:nvSpPr>
          <p:cNvPr id="17"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 name="圖片 4"/>
          <p:cNvPicPr>
            <a:picLocks noChangeAspect="1"/>
          </p:cNvPicPr>
          <p:nvPr/>
        </p:nvPicPr>
        <p:blipFill>
          <a:blip r:embed="rId3"/>
          <a:stretch>
            <a:fillRect/>
          </a:stretch>
        </p:blipFill>
        <p:spPr>
          <a:xfrm>
            <a:off x="1769031" y="3121262"/>
            <a:ext cx="5605937" cy="1317173"/>
          </a:xfrm>
          <a:prstGeom prst="rect">
            <a:avLst/>
          </a:prstGeom>
        </p:spPr>
      </p:pic>
      <mc:AlternateContent xmlns:mc="http://schemas.openxmlformats.org/markup-compatibility/2006" xmlns:a14="http://schemas.microsoft.com/office/drawing/2010/main">
        <mc:Choice Requires="a14">
          <p:sp>
            <p:nvSpPr>
              <p:cNvPr id="13" name="矩形 12"/>
              <p:cNvSpPr/>
              <p:nvPr/>
            </p:nvSpPr>
            <p:spPr>
              <a:xfrm>
                <a:off x="4610537" y="5482624"/>
                <a:ext cx="349832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𝑜</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𝑡</m:t>
                          </m:r>
                        </m:e>
                      </m:d>
                      <m:r>
                        <a:rPr lang="en-US" i="0">
                          <a:latin typeface="Cambria Math" panose="02040503050406030204" pitchFamily="18" charset="0"/>
                        </a:rPr>
                        <m:t>=</m:t>
                      </m:r>
                      <m:r>
                        <a:rPr lang="en-US" i="1">
                          <a:latin typeface="Cambria Math" panose="02040503050406030204" pitchFamily="18" charset="0"/>
                        </a:rPr>
                        <m:t>𝐺</m:t>
                      </m:r>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𝑡</m:t>
                          </m:r>
                        </m:e>
                      </m:d>
                      <m:r>
                        <a:rPr lang="en-US" i="0">
                          <a:latin typeface="Cambria Math" panose="02040503050406030204" pitchFamily="18" charset="0"/>
                        </a:rPr>
                        <m:t>+</m:t>
                      </m:r>
                      <m:r>
                        <a:rPr lang="en-US" i="1">
                          <a:latin typeface="Cambria Math" panose="02040503050406030204" pitchFamily="18" charset="0"/>
                        </a:rPr>
                        <m:t>𝑏</m:t>
                      </m:r>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𝑜</m:t>
                          </m:r>
                        </m:sub>
                      </m:sSub>
                      <m:d>
                        <m:dPr>
                          <m:begChr m:val="["/>
                          <m:endChr m:val="]"/>
                          <m:ctrlPr>
                            <a:rPr lang="en-US" i="1">
                              <a:latin typeface="Cambria Math" panose="02040503050406030204" pitchFamily="18" charset="0"/>
                            </a:rPr>
                          </m:ctrlPr>
                        </m:dPr>
                        <m:e>
                          <m:r>
                            <a:rPr lang="en-US" i="1">
                              <a:latin typeface="Cambria Math" panose="02040503050406030204" pitchFamily="18" charset="0"/>
                            </a:rPr>
                            <m:t>𝑡</m:t>
                          </m:r>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𝑑</m:t>
                              </m:r>
                            </m:sub>
                          </m:sSub>
                        </m:e>
                      </m:d>
                    </m:oMath>
                  </m:oMathPara>
                </a14:m>
                <a:endParaRPr lang="en-US" dirty="0"/>
              </a:p>
            </p:txBody>
          </p:sp>
        </mc:Choice>
        <mc:Fallback xmlns="">
          <p:sp>
            <p:nvSpPr>
              <p:cNvPr id="13" name="矩形 12"/>
              <p:cNvSpPr>
                <a:spLocks noRot="1" noChangeAspect="1" noMove="1" noResize="1" noEditPoints="1" noAdjustHandles="1" noChangeArrowheads="1" noChangeShapeType="1" noTextEdit="1"/>
              </p:cNvSpPr>
              <p:nvPr/>
            </p:nvSpPr>
            <p:spPr>
              <a:xfrm>
                <a:off x="4610537" y="5482624"/>
                <a:ext cx="3498329" cy="36933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531601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solidFill>
                  <a:prstClr val="black"/>
                </a:solidFill>
                <a:latin typeface="Calibri" panose="020F0502020204030204"/>
              </a:rPr>
              <a:t>Pitch-dependent dilated convolution</a:t>
            </a:r>
            <a:endParaRPr lang="zh-TW" altLang="en-US" b="1" dirty="0"/>
          </a:p>
        </p:txBody>
      </p:sp>
      <p:sp>
        <p:nvSpPr>
          <p:cNvPr id="3" name="內容版面配置區 2"/>
          <p:cNvSpPr>
            <a:spLocks noGrp="1"/>
          </p:cNvSpPr>
          <p:nvPr>
            <p:ph idx="1"/>
          </p:nvPr>
        </p:nvSpPr>
        <p:spPr/>
        <p:txBody>
          <a:bodyPr>
            <a:normAutofit/>
          </a:bodyPr>
          <a:lstStyle/>
          <a:p>
            <a:r>
              <a:rPr lang="en-US" altLang="zh-TW" b="1" dirty="0" smtClean="0">
                <a:solidFill>
                  <a:srgbClr val="C00000"/>
                </a:solidFill>
              </a:rPr>
              <a:t>Fixed</a:t>
            </a:r>
            <a:r>
              <a:rPr lang="en-US" altLang="zh-TW" dirty="0" smtClean="0"/>
              <a:t> number of samples in a </a:t>
            </a:r>
            <a:r>
              <a:rPr lang="en-US" altLang="zh-TW" b="1" dirty="0" smtClean="0"/>
              <a:t>receptive filed</a:t>
            </a:r>
          </a:p>
          <a:p>
            <a:pPr lvl="1"/>
            <a:r>
              <a:rPr lang="en-US" altLang="zh-TW" dirty="0" smtClean="0"/>
              <a:t>Determined by the number of network layers </a:t>
            </a:r>
          </a:p>
          <a:p>
            <a:r>
              <a:rPr lang="en-US" altLang="zh-TW" b="1" dirty="0" smtClean="0">
                <a:solidFill>
                  <a:srgbClr val="808000"/>
                </a:solidFill>
              </a:rPr>
              <a:t>Effective</a:t>
            </a:r>
            <a:r>
              <a:rPr lang="en-US" altLang="zh-TW" dirty="0" smtClean="0"/>
              <a:t> </a:t>
            </a:r>
            <a:r>
              <a:rPr lang="en-US" altLang="zh-TW" b="1" dirty="0" smtClean="0"/>
              <a:t>receptive field </a:t>
            </a:r>
            <a:r>
              <a:rPr lang="en-US" altLang="zh-TW" dirty="0" smtClean="0"/>
              <a:t>can be changed with different dilation size</a:t>
            </a:r>
          </a:p>
          <a:p>
            <a:pPr lvl="1"/>
            <a:r>
              <a:rPr lang="en-US" altLang="zh-TW" dirty="0" smtClean="0"/>
              <a:t>Pitch-dependent</a:t>
            </a:r>
          </a:p>
          <a:p>
            <a:r>
              <a:rPr lang="en-US" altLang="zh-TW" dirty="0"/>
              <a:t>Dilated convolution:</a:t>
            </a:r>
            <a:endParaRPr lang="en-US" altLang="zh-TW" dirty="0" smtClean="0"/>
          </a:p>
          <a:p>
            <a:r>
              <a:rPr lang="en-US" altLang="zh-TW" dirty="0"/>
              <a:t>Dilation size </a:t>
            </a:r>
            <a:r>
              <a:rPr lang="en-US" altLang="zh-TW" b="1" i="1" dirty="0"/>
              <a:t>d</a:t>
            </a:r>
            <a:r>
              <a:rPr lang="en-US" altLang="zh-TW" dirty="0"/>
              <a:t> </a:t>
            </a:r>
            <a:endParaRPr lang="en-US" altLang="zh-TW" dirty="0" smtClean="0"/>
          </a:p>
          <a:p>
            <a:pPr lvl="1"/>
            <a:r>
              <a:rPr lang="en-US" altLang="zh-TW" dirty="0" smtClean="0"/>
              <a:t>Vanilla </a:t>
            </a:r>
            <a:r>
              <a:rPr lang="en-US" altLang="zh-TW" b="1" dirty="0" smtClean="0"/>
              <a:t>DCNN</a:t>
            </a:r>
            <a:r>
              <a:rPr lang="en-US" altLang="zh-TW" dirty="0" smtClean="0"/>
              <a:t>: </a:t>
            </a:r>
            <a:r>
              <a:rPr lang="en-US" altLang="zh-TW" b="1" dirty="0" smtClean="0">
                <a:solidFill>
                  <a:srgbClr val="C00000"/>
                </a:solidFill>
              </a:rPr>
              <a:t>time-invariant</a:t>
            </a:r>
            <a:r>
              <a:rPr lang="en-US" altLang="zh-TW" dirty="0" smtClean="0"/>
              <a:t> and </a:t>
            </a:r>
            <a:r>
              <a:rPr lang="en-US" altLang="zh-TW" b="1" dirty="0" smtClean="0">
                <a:solidFill>
                  <a:srgbClr val="C00000"/>
                </a:solidFill>
              </a:rPr>
              <a:t>constant</a:t>
            </a:r>
          </a:p>
          <a:p>
            <a:pPr lvl="1"/>
            <a:r>
              <a:rPr lang="en-US" altLang="zh-TW" dirty="0" smtClean="0"/>
              <a:t>Proposed </a:t>
            </a:r>
            <a:r>
              <a:rPr lang="en-US" altLang="zh-TW" b="1" dirty="0" smtClean="0"/>
              <a:t>PDCNN</a:t>
            </a:r>
            <a:r>
              <a:rPr lang="en-US" altLang="zh-TW" dirty="0" smtClean="0"/>
              <a:t>:</a:t>
            </a:r>
            <a:r>
              <a:rPr lang="en-US" altLang="zh-TW" b="1" dirty="0" smtClean="0">
                <a:solidFill>
                  <a:srgbClr val="808000"/>
                </a:solidFill>
              </a:rPr>
              <a:t> time-variant </a:t>
            </a:r>
            <a:r>
              <a:rPr lang="en-US" altLang="zh-TW" dirty="0" smtClean="0"/>
              <a:t>and </a:t>
            </a:r>
            <a:r>
              <a:rPr lang="en-US" altLang="zh-TW" b="1" dirty="0" smtClean="0">
                <a:solidFill>
                  <a:srgbClr val="808000"/>
                </a:solidFill>
              </a:rPr>
              <a:t>pitch-dependent</a:t>
            </a:r>
            <a:endParaRPr lang="en-US" altLang="zh-TW" dirty="0" smtClean="0"/>
          </a:p>
          <a:p>
            <a:endParaRPr lang="en-US" altLang="zh-TW" dirty="0"/>
          </a:p>
          <a:p>
            <a:pPr lvl="1"/>
            <a:endParaRPr lang="en-US" altLang="zh-TW" dirty="0" smtClean="0"/>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18</a:t>
            </a:fld>
            <a:endParaRPr lang="zh-TW" altLang="en-US"/>
          </a:p>
        </p:txBody>
      </p:sp>
      <p:sp>
        <p:nvSpPr>
          <p:cNvPr id="17"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8" name="物件 17"/>
          <p:cNvGraphicFramePr>
            <a:graphicFrameLocks noChangeAspect="1"/>
          </p:cNvGraphicFramePr>
          <p:nvPr>
            <p:extLst/>
          </p:nvPr>
        </p:nvGraphicFramePr>
        <p:xfrm>
          <a:off x="3906442" y="3963731"/>
          <a:ext cx="2938462" cy="509588"/>
        </p:xfrm>
        <a:graphic>
          <a:graphicData uri="http://schemas.openxmlformats.org/presentationml/2006/ole">
            <mc:AlternateContent xmlns:mc="http://schemas.openxmlformats.org/markup-compatibility/2006">
              <mc:Choice xmlns:v="urn:schemas-microsoft-com:vml" Requires="v">
                <p:oleObj spid="_x0000_s11274" name="Equation" r:id="rId4" imgW="1384200" imgH="215640" progId="Equation.DSMT4">
                  <p:embed/>
                </p:oleObj>
              </mc:Choice>
              <mc:Fallback>
                <p:oleObj name="Equation" r:id="rId4" imgW="1384200" imgH="215640" progId="Equation.DSMT4">
                  <p:embed/>
                  <p:pic>
                    <p:nvPicPr>
                      <p:cNvPr id="18" name="物件 17"/>
                      <p:cNvPicPr>
                        <a:picLocks noChangeAspect="1" noChangeArrowheads="1"/>
                      </p:cNvPicPr>
                      <p:nvPr/>
                    </p:nvPicPr>
                    <p:blipFill>
                      <a:blip r:embed="rId5"/>
                      <a:srcRect/>
                      <a:stretch>
                        <a:fillRect/>
                      </a:stretch>
                    </p:blipFill>
                    <p:spPr bwMode="auto">
                      <a:xfrm>
                        <a:off x="3906442" y="3963731"/>
                        <a:ext cx="2938462" cy="509588"/>
                      </a:xfrm>
                      <a:prstGeom prst="rect">
                        <a:avLst/>
                      </a:prstGeom>
                      <a:noFill/>
                    </p:spPr>
                  </p:pic>
                </p:oleObj>
              </mc:Fallback>
            </mc:AlternateContent>
          </a:graphicData>
        </a:graphic>
      </p:graphicFrame>
    </p:spTree>
    <p:extLst>
      <p:ext uri="{BB962C8B-B14F-4D97-AF65-F5344CB8AC3E}">
        <p14:creationId xmlns:p14="http://schemas.microsoft.com/office/powerpoint/2010/main" val="35433573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About </a:t>
            </a:r>
            <a:r>
              <a:rPr lang="en-US" altLang="zh-TW" b="1" dirty="0" smtClean="0">
                <a:latin typeface="+mn-lt"/>
              </a:rPr>
              <a:t>me</a:t>
            </a:r>
            <a:r>
              <a:rPr lang="en-US" altLang="zh-TW" sz="1800" b="1" dirty="0" smtClean="0">
                <a:latin typeface="+mn-lt"/>
              </a:rPr>
              <a:t> </a:t>
            </a:r>
            <a:br>
              <a:rPr lang="en-US" altLang="zh-TW" sz="1800" b="1" dirty="0" smtClean="0">
                <a:latin typeface="+mn-lt"/>
              </a:rPr>
            </a:br>
            <a:r>
              <a:rPr lang="en-US" sz="1800" dirty="0" smtClean="0">
                <a:hlinkClick r:id="rId3"/>
              </a:rPr>
              <a:t>https</a:t>
            </a:r>
            <a:r>
              <a:rPr lang="en-US" sz="1800" dirty="0">
                <a:hlinkClick r:id="rId3"/>
              </a:rPr>
              <a:t>://bigpon.github.io</a:t>
            </a:r>
            <a:r>
              <a:rPr lang="en-US" sz="1800" dirty="0" smtClean="0">
                <a:hlinkClick r:id="rId3"/>
              </a:rPr>
              <a:t>/</a:t>
            </a:r>
            <a:endParaRPr lang="zh-TW" altLang="en-US" sz="1800" dirty="0">
              <a:latin typeface="+mn-lt"/>
            </a:endParaRPr>
          </a:p>
        </p:txBody>
      </p:sp>
      <p:sp>
        <p:nvSpPr>
          <p:cNvPr id="3" name="內容版面配置區 2"/>
          <p:cNvSpPr>
            <a:spLocks noGrp="1"/>
          </p:cNvSpPr>
          <p:nvPr>
            <p:ph idx="1"/>
          </p:nvPr>
        </p:nvSpPr>
        <p:spPr/>
        <p:txBody>
          <a:bodyPr>
            <a:normAutofit lnSpcReduction="10000"/>
          </a:bodyPr>
          <a:lstStyle/>
          <a:p>
            <a:r>
              <a:rPr lang="en-US" altLang="zh-TW" dirty="0" smtClean="0"/>
              <a:t>Education</a:t>
            </a:r>
          </a:p>
          <a:p>
            <a:pPr lvl="1"/>
            <a:r>
              <a:rPr lang="en-US" altLang="zh-TW" dirty="0" smtClean="0"/>
              <a:t>Nagoya University, informatics (current)</a:t>
            </a:r>
          </a:p>
          <a:p>
            <a:pPr lvl="2"/>
            <a:r>
              <a:rPr lang="en-US" altLang="zh-TW" dirty="0" smtClean="0"/>
              <a:t>Topics: </a:t>
            </a:r>
            <a:r>
              <a:rPr lang="en-US" altLang="zh-TW" b="1" dirty="0" smtClean="0"/>
              <a:t>voice conversion</a:t>
            </a:r>
            <a:r>
              <a:rPr lang="en-US" altLang="zh-TW" dirty="0" smtClean="0"/>
              <a:t>, </a:t>
            </a:r>
            <a:r>
              <a:rPr lang="en-US" altLang="zh-TW" b="1" dirty="0" smtClean="0"/>
              <a:t>speech synthesis</a:t>
            </a:r>
          </a:p>
          <a:p>
            <a:pPr lvl="1"/>
            <a:r>
              <a:rPr lang="en-US" altLang="zh-TW" dirty="0" smtClean="0"/>
              <a:t>National </a:t>
            </a:r>
            <a:r>
              <a:rPr lang="en-US" altLang="zh-TW" dirty="0" err="1" smtClean="0"/>
              <a:t>Chiao</a:t>
            </a:r>
            <a:r>
              <a:rPr lang="en-US" altLang="zh-TW" dirty="0" smtClean="0"/>
              <a:t> Tung University, communication engineering (MS, BS)</a:t>
            </a:r>
          </a:p>
          <a:p>
            <a:pPr lvl="2"/>
            <a:r>
              <a:rPr lang="en-US" altLang="zh-TW" dirty="0" smtClean="0"/>
              <a:t>Topic: </a:t>
            </a:r>
            <a:r>
              <a:rPr lang="en-US" altLang="zh-TW" b="1" dirty="0" smtClean="0"/>
              <a:t>speaker verification</a:t>
            </a:r>
            <a:endParaRPr lang="en-US" altLang="zh-TW" b="1" dirty="0" smtClean="0"/>
          </a:p>
          <a:p>
            <a:r>
              <a:rPr lang="en-US" altLang="zh-TW" dirty="0" smtClean="0"/>
              <a:t>Work experience</a:t>
            </a:r>
          </a:p>
          <a:p>
            <a:pPr lvl="1"/>
            <a:r>
              <a:rPr lang="en-US" altLang="zh-TW" dirty="0" smtClean="0"/>
              <a:t>Academia </a:t>
            </a:r>
            <a:r>
              <a:rPr lang="en-US" altLang="zh-TW" dirty="0" err="1" smtClean="0"/>
              <a:t>Sinica</a:t>
            </a:r>
            <a:r>
              <a:rPr lang="en-US" altLang="zh-TW" dirty="0" smtClean="0"/>
              <a:t>, research assistant </a:t>
            </a:r>
            <a:r>
              <a:rPr lang="en-US" altLang="zh-TW" sz="1800" dirty="0" smtClean="0"/>
              <a:t>[2015–2017</a:t>
            </a:r>
            <a:r>
              <a:rPr lang="en-US" altLang="zh-TW" sz="1800" dirty="0"/>
              <a:t>]</a:t>
            </a:r>
            <a:endParaRPr lang="en-US" altLang="zh-TW" sz="1800" dirty="0" smtClean="0"/>
          </a:p>
          <a:p>
            <a:pPr lvl="2"/>
            <a:r>
              <a:rPr lang="en-US" altLang="zh-TW" dirty="0" smtClean="0"/>
              <a:t>Topic: </a:t>
            </a:r>
            <a:r>
              <a:rPr lang="en-US" altLang="zh-TW" b="1" dirty="0" smtClean="0"/>
              <a:t>voice conversion</a:t>
            </a:r>
            <a:r>
              <a:rPr lang="en-US" altLang="zh-TW" dirty="0" smtClean="0"/>
              <a:t>, </a:t>
            </a:r>
            <a:r>
              <a:rPr lang="en-US" altLang="zh-TW" b="1" dirty="0" smtClean="0"/>
              <a:t>speech enhancement</a:t>
            </a:r>
            <a:endParaRPr lang="en-US" altLang="zh-TW" b="1" dirty="0" smtClean="0"/>
          </a:p>
          <a:p>
            <a:pPr lvl="1"/>
            <a:r>
              <a:rPr lang="en-US" altLang="zh-TW" dirty="0" smtClean="0"/>
              <a:t>Asus, software R&amp;D </a:t>
            </a:r>
            <a:r>
              <a:rPr lang="en-US" altLang="zh-TW" sz="1800" dirty="0" smtClean="0"/>
              <a:t>[2013-2015</a:t>
            </a:r>
            <a:r>
              <a:rPr lang="en-US" altLang="zh-TW" sz="1800" dirty="0"/>
              <a:t>]</a:t>
            </a:r>
            <a:endParaRPr lang="en-US" altLang="zh-TW" sz="1800" dirty="0" smtClean="0"/>
          </a:p>
          <a:p>
            <a:pPr lvl="2"/>
            <a:r>
              <a:rPr lang="en-US" altLang="zh-TW" dirty="0" smtClean="0"/>
              <a:t>Topic: </a:t>
            </a:r>
            <a:r>
              <a:rPr lang="en-US" altLang="zh-TW" b="1" dirty="0" smtClean="0"/>
              <a:t>speaker verification</a:t>
            </a:r>
          </a:p>
          <a:p>
            <a:pPr lvl="1"/>
            <a:r>
              <a:rPr lang="en-US" altLang="zh-TW" dirty="0" err="1" smtClean="0"/>
              <a:t>Realtek</a:t>
            </a:r>
            <a:r>
              <a:rPr lang="en-US" altLang="zh-TW" dirty="0" smtClean="0"/>
              <a:t>, system designer </a:t>
            </a:r>
            <a:r>
              <a:rPr lang="en-US" altLang="zh-TW" sz="1800" dirty="0" smtClean="0"/>
              <a:t>[2012-2013</a:t>
            </a:r>
            <a:r>
              <a:rPr lang="en-US" altLang="zh-TW" sz="1800" dirty="0"/>
              <a:t>]</a:t>
            </a:r>
            <a:endParaRPr lang="en-US" altLang="zh-TW" sz="1800" dirty="0" smtClean="0"/>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1</a:t>
            </a:fld>
            <a:endParaRPr lang="zh-TW" altLang="en-US"/>
          </a:p>
        </p:txBody>
      </p:sp>
      <p:pic>
        <p:nvPicPr>
          <p:cNvPr id="4" name="圖片 3"/>
          <p:cNvPicPr>
            <a:picLocks noChangeAspect="1"/>
          </p:cNvPicPr>
          <p:nvPr/>
        </p:nvPicPr>
        <p:blipFill>
          <a:blip r:embed="rId4"/>
          <a:stretch>
            <a:fillRect/>
          </a:stretch>
        </p:blipFill>
        <p:spPr>
          <a:xfrm>
            <a:off x="7027706" y="329853"/>
            <a:ext cx="1487644" cy="1495772"/>
          </a:xfrm>
          <a:prstGeom prst="rect">
            <a:avLst/>
          </a:prstGeom>
        </p:spPr>
      </p:pic>
    </p:spTree>
    <p:extLst>
      <p:ext uri="{BB962C8B-B14F-4D97-AF65-F5344CB8AC3E}">
        <p14:creationId xmlns:p14="http://schemas.microsoft.com/office/powerpoint/2010/main" val="18376660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a:solidFill>
                  <a:prstClr val="black"/>
                </a:solidFill>
                <a:latin typeface="Calibri" panose="020F0502020204030204"/>
              </a:rPr>
              <a:t>Pitch-dependent dilated </a:t>
            </a:r>
            <a:r>
              <a:rPr lang="en-US" altLang="zh-TW" b="1" dirty="0" smtClean="0">
                <a:solidFill>
                  <a:prstClr val="black"/>
                </a:solidFill>
                <a:latin typeface="Calibri" panose="020F0502020204030204"/>
              </a:rPr>
              <a:t>convolution (cont.)</a:t>
            </a:r>
            <a:endParaRPr lang="en-US" dirty="0"/>
          </a:p>
        </p:txBody>
      </p:sp>
      <p:sp>
        <p:nvSpPr>
          <p:cNvPr id="3" name="內容版面配置區 2"/>
          <p:cNvSpPr>
            <a:spLocks noGrp="1"/>
          </p:cNvSpPr>
          <p:nvPr>
            <p:ph idx="1"/>
          </p:nvPr>
        </p:nvSpPr>
        <p:spPr/>
        <p:txBody>
          <a:bodyPr/>
          <a:lstStyle/>
          <a:p>
            <a:r>
              <a:rPr lang="en-US" altLang="zh-TW" dirty="0" smtClean="0"/>
              <a:t>Pitch-dependent dilated factor: </a:t>
            </a:r>
            <a:r>
              <a:rPr lang="en-US" altLang="zh-TW" i="1" dirty="0" smtClean="0"/>
              <a:t>E</a:t>
            </a:r>
            <a:r>
              <a:rPr lang="en-US" altLang="zh-TW" baseline="-25000" dirty="0" smtClean="0"/>
              <a:t>t</a:t>
            </a:r>
            <a:r>
              <a:rPr lang="en-US" altLang="zh-TW" dirty="0" smtClean="0"/>
              <a:t> = </a:t>
            </a:r>
            <a:r>
              <a:rPr lang="en-US" altLang="zh-TW" i="1" dirty="0" smtClean="0"/>
              <a:t>F</a:t>
            </a:r>
            <a:r>
              <a:rPr lang="en-US" altLang="zh-TW" baseline="-25000" dirty="0" smtClean="0"/>
              <a:t>s</a:t>
            </a:r>
            <a:r>
              <a:rPr lang="en-US" altLang="zh-TW" dirty="0" smtClean="0"/>
              <a:t>/(</a:t>
            </a:r>
            <a:r>
              <a:rPr lang="en-US" altLang="zh-TW" i="1" dirty="0" smtClean="0"/>
              <a:t>F</a:t>
            </a:r>
            <a:r>
              <a:rPr lang="en-US" altLang="zh-TW" baseline="-25000" dirty="0" smtClean="0"/>
              <a:t>0,t</a:t>
            </a:r>
            <a:r>
              <a:rPr lang="en-US" altLang="zh-TW" dirty="0" smtClean="0"/>
              <a:t> × </a:t>
            </a:r>
            <a:r>
              <a:rPr lang="en-US" altLang="zh-TW" i="1" dirty="0" smtClean="0"/>
              <a:t>a</a:t>
            </a:r>
            <a:r>
              <a:rPr lang="en-US" altLang="zh-TW" dirty="0" smtClean="0"/>
              <a:t>)</a:t>
            </a:r>
            <a:endParaRPr lang="en-US" altLang="zh-TW" dirty="0"/>
          </a:p>
        </p:txBody>
      </p:sp>
      <p:sp>
        <p:nvSpPr>
          <p:cNvPr id="4" name="投影片編號版面配置區 3"/>
          <p:cNvSpPr>
            <a:spLocks noGrp="1"/>
          </p:cNvSpPr>
          <p:nvPr>
            <p:ph type="sldNum" sz="quarter" idx="12"/>
          </p:nvPr>
        </p:nvSpPr>
        <p:spPr/>
        <p:txBody>
          <a:bodyPr/>
          <a:lstStyle/>
          <a:p>
            <a:fld id="{CECD2910-5291-4215-A14B-1E9C42171ABB}" type="slidenum">
              <a:rPr lang="zh-TW" altLang="en-US" smtClean="0"/>
              <a:pPr/>
              <a:t>19</a:t>
            </a:fld>
            <a:endParaRPr lang="zh-TW" altLang="en-US" dirty="0"/>
          </a:p>
        </p:txBody>
      </p:sp>
      <p:pic>
        <p:nvPicPr>
          <p:cNvPr id="5" name="圖片 4"/>
          <p:cNvPicPr>
            <a:picLocks noChangeAspect="1"/>
          </p:cNvPicPr>
          <p:nvPr/>
        </p:nvPicPr>
        <p:blipFill>
          <a:blip r:embed="rId3"/>
          <a:stretch>
            <a:fillRect/>
          </a:stretch>
        </p:blipFill>
        <p:spPr>
          <a:xfrm>
            <a:off x="1447728" y="2420740"/>
            <a:ext cx="6248543" cy="4118173"/>
          </a:xfrm>
          <a:prstGeom prst="rect">
            <a:avLst/>
          </a:prstGeom>
        </p:spPr>
      </p:pic>
    </p:spTree>
    <p:extLst>
      <p:ext uri="{BB962C8B-B14F-4D97-AF65-F5344CB8AC3E}">
        <p14:creationId xmlns:p14="http://schemas.microsoft.com/office/powerpoint/2010/main" val="30650527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solidFill>
                  <a:prstClr val="black"/>
                </a:solidFill>
                <a:latin typeface="Calibri" panose="020F0502020204030204"/>
              </a:rPr>
              <a:t>Dense factor</a:t>
            </a:r>
            <a:endParaRPr lang="en-US" dirty="0"/>
          </a:p>
        </p:txBody>
      </p:sp>
      <p:sp>
        <p:nvSpPr>
          <p:cNvPr id="3" name="內容版面配置區 2"/>
          <p:cNvSpPr>
            <a:spLocks noGrp="1"/>
          </p:cNvSpPr>
          <p:nvPr>
            <p:ph idx="1"/>
          </p:nvPr>
        </p:nvSpPr>
        <p:spPr/>
        <p:txBody>
          <a:bodyPr/>
          <a:lstStyle/>
          <a:p>
            <a:r>
              <a:rPr lang="en-US" altLang="zh-TW" dirty="0"/>
              <a:t>Dense factor </a:t>
            </a:r>
            <a:r>
              <a:rPr lang="en-US" altLang="zh-TW" i="1" dirty="0"/>
              <a:t>a</a:t>
            </a:r>
            <a:r>
              <a:rPr lang="en-US" altLang="zh-TW" dirty="0"/>
              <a:t> is the </a:t>
            </a:r>
            <a:r>
              <a:rPr lang="en-US" altLang="zh-TW" b="1" dirty="0"/>
              <a:t>number of samples in one cycle period </a:t>
            </a:r>
            <a:r>
              <a:rPr lang="en-US" altLang="zh-TW" dirty="0"/>
              <a:t>taken into </a:t>
            </a:r>
            <a:r>
              <a:rPr lang="en-US" altLang="zh-TW" dirty="0" smtClean="0"/>
              <a:t>account</a:t>
            </a:r>
            <a:endParaRPr lang="en-US" altLang="zh-TW" dirty="0"/>
          </a:p>
        </p:txBody>
      </p:sp>
      <p:sp>
        <p:nvSpPr>
          <p:cNvPr id="4" name="投影片編號版面配置區 3"/>
          <p:cNvSpPr>
            <a:spLocks noGrp="1"/>
          </p:cNvSpPr>
          <p:nvPr>
            <p:ph type="sldNum" sz="quarter" idx="12"/>
          </p:nvPr>
        </p:nvSpPr>
        <p:spPr/>
        <p:txBody>
          <a:bodyPr/>
          <a:lstStyle/>
          <a:p>
            <a:fld id="{CECD2910-5291-4215-A14B-1E9C42171ABB}" type="slidenum">
              <a:rPr lang="zh-TW" altLang="en-US" smtClean="0"/>
              <a:pPr/>
              <a:t>20</a:t>
            </a:fld>
            <a:endParaRPr lang="zh-TW" altLang="en-US" dirty="0"/>
          </a:p>
        </p:txBody>
      </p:sp>
      <p:pic>
        <p:nvPicPr>
          <p:cNvPr id="10" name="圖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7876" y="2670981"/>
            <a:ext cx="5368247" cy="3867932"/>
          </a:xfrm>
          <a:prstGeom prst="rect">
            <a:avLst/>
          </a:prstGeom>
        </p:spPr>
      </p:pic>
    </p:spTree>
    <p:extLst>
      <p:ext uri="{BB962C8B-B14F-4D97-AF65-F5344CB8AC3E}">
        <p14:creationId xmlns:p14="http://schemas.microsoft.com/office/powerpoint/2010/main" val="504732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solidFill>
                  <a:prstClr val="black"/>
                </a:solidFill>
                <a:latin typeface="Calibri" panose="020F0502020204030204"/>
              </a:rPr>
              <a:t>Effective receptive filed</a:t>
            </a:r>
            <a:endParaRPr lang="en-US" dirty="0"/>
          </a:p>
        </p:txBody>
      </p:sp>
      <p:sp>
        <p:nvSpPr>
          <p:cNvPr id="3" name="內容版面配置區 2"/>
          <p:cNvSpPr>
            <a:spLocks noGrp="1"/>
          </p:cNvSpPr>
          <p:nvPr>
            <p:ph idx="1"/>
          </p:nvPr>
        </p:nvSpPr>
        <p:spPr/>
        <p:txBody>
          <a:bodyPr/>
          <a:lstStyle/>
          <a:p>
            <a:r>
              <a:rPr lang="en-US" altLang="zh-TW" b="1" dirty="0" smtClean="0"/>
              <a:t>Fixed</a:t>
            </a:r>
            <a:r>
              <a:rPr lang="en-US" altLang="zh-TW" dirty="0" smtClean="0"/>
              <a:t> </a:t>
            </a:r>
            <a:r>
              <a:rPr lang="en-US" altLang="zh-TW" dirty="0"/>
              <a:t>number of samples in a </a:t>
            </a:r>
            <a:r>
              <a:rPr lang="en-US" altLang="zh-TW" b="1" dirty="0"/>
              <a:t>receptive </a:t>
            </a:r>
            <a:r>
              <a:rPr lang="en-US" altLang="zh-TW" b="1" dirty="0" smtClean="0"/>
              <a:t>filed</a:t>
            </a:r>
          </a:p>
          <a:p>
            <a:r>
              <a:rPr lang="en-US" altLang="zh-TW" b="1" dirty="0" smtClean="0"/>
              <a:t>Fixed </a:t>
            </a:r>
            <a:r>
              <a:rPr lang="en-US" altLang="zh-TW" dirty="0"/>
              <a:t>number</a:t>
            </a:r>
            <a:r>
              <a:rPr lang="en-US" altLang="zh-TW" b="1" dirty="0"/>
              <a:t> </a:t>
            </a:r>
            <a:r>
              <a:rPr lang="en-US" altLang="zh-TW" dirty="0"/>
              <a:t>of </a:t>
            </a:r>
            <a:r>
              <a:rPr lang="en-US" altLang="zh-TW" dirty="0" smtClean="0"/>
              <a:t>samples </a:t>
            </a:r>
            <a:r>
              <a:rPr lang="en-US" altLang="zh-TW" dirty="0"/>
              <a:t>in</a:t>
            </a:r>
            <a:r>
              <a:rPr lang="en-US" altLang="zh-TW" b="1" dirty="0"/>
              <a:t> one </a:t>
            </a:r>
            <a:r>
              <a:rPr lang="en-US" altLang="zh-TW" b="1" dirty="0" smtClean="0"/>
              <a:t>cycle</a:t>
            </a:r>
            <a:endParaRPr lang="en-US" altLang="zh-TW" dirty="0" smtClean="0"/>
          </a:p>
          <a:p>
            <a:r>
              <a:rPr lang="en-US" altLang="zh-TW" dirty="0" smtClean="0"/>
              <a:t>The </a:t>
            </a:r>
            <a:r>
              <a:rPr lang="en-US" altLang="zh-TW" b="1" dirty="0" smtClean="0">
                <a:solidFill>
                  <a:srgbClr val="C00000"/>
                </a:solidFill>
              </a:rPr>
              <a:t>same</a:t>
            </a:r>
            <a:r>
              <a:rPr lang="en-US" altLang="zh-TW" dirty="0" smtClean="0"/>
              <a:t> </a:t>
            </a:r>
            <a:r>
              <a:rPr lang="en-US" altLang="zh-TW" b="1" dirty="0" smtClean="0"/>
              <a:t>number of past cycles </a:t>
            </a:r>
            <a:r>
              <a:rPr lang="en-US" altLang="zh-TW" dirty="0" smtClean="0"/>
              <a:t>in a effective receptive field for arbitrary </a:t>
            </a:r>
            <a:r>
              <a:rPr lang="en-US" altLang="zh-TW" i="1" dirty="0" smtClean="0"/>
              <a:t>F</a:t>
            </a:r>
            <a:r>
              <a:rPr lang="en-US" altLang="zh-TW" baseline="-25000" dirty="0" smtClean="0"/>
              <a:t>0</a:t>
            </a:r>
          </a:p>
        </p:txBody>
      </p:sp>
      <p:sp>
        <p:nvSpPr>
          <p:cNvPr id="4" name="投影片編號版面配置區 3"/>
          <p:cNvSpPr>
            <a:spLocks noGrp="1"/>
          </p:cNvSpPr>
          <p:nvPr>
            <p:ph type="sldNum" sz="quarter" idx="12"/>
          </p:nvPr>
        </p:nvSpPr>
        <p:spPr/>
        <p:txBody>
          <a:bodyPr/>
          <a:lstStyle/>
          <a:p>
            <a:fld id="{CECD2910-5291-4215-A14B-1E9C42171ABB}" type="slidenum">
              <a:rPr lang="zh-TW" altLang="en-US" smtClean="0"/>
              <a:pPr/>
              <a:t>21</a:t>
            </a:fld>
            <a:endParaRPr lang="zh-TW" altLang="en-US" dirty="0"/>
          </a:p>
        </p:txBody>
      </p:sp>
      <p:pic>
        <p:nvPicPr>
          <p:cNvPr id="7" name="圖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24009" y="3682778"/>
            <a:ext cx="5095982" cy="3038698"/>
          </a:xfrm>
          <a:prstGeom prst="rect">
            <a:avLst/>
          </a:prstGeom>
        </p:spPr>
      </p:pic>
    </p:spTree>
    <p:extLst>
      <p:ext uri="{BB962C8B-B14F-4D97-AF65-F5344CB8AC3E}">
        <p14:creationId xmlns:p14="http://schemas.microsoft.com/office/powerpoint/2010/main" val="4013317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solidFill>
                  <a:prstClr val="black"/>
                </a:solidFill>
                <a:latin typeface="Calibri" panose="020F0502020204030204"/>
              </a:rPr>
              <a:t>Cascaded networks </a:t>
            </a:r>
            <a:endParaRPr lang="zh-TW" altLang="en-US" b="1" dirty="0"/>
          </a:p>
        </p:txBody>
      </p:sp>
      <p:sp>
        <p:nvSpPr>
          <p:cNvPr id="3" name="內容版面配置區 2"/>
          <p:cNvSpPr>
            <a:spLocks noGrp="1"/>
          </p:cNvSpPr>
          <p:nvPr>
            <p:ph idx="1"/>
          </p:nvPr>
        </p:nvSpPr>
        <p:spPr/>
        <p:txBody>
          <a:bodyPr>
            <a:normAutofit/>
          </a:bodyPr>
          <a:lstStyle/>
          <a:p>
            <a:r>
              <a:rPr lang="en-US" altLang="zh-TW" b="1" dirty="0" smtClean="0"/>
              <a:t>Fixed</a:t>
            </a:r>
            <a:r>
              <a:rPr lang="en-US" altLang="zh-TW" dirty="0" smtClean="0"/>
              <a:t> modules for </a:t>
            </a:r>
            <a:r>
              <a:rPr lang="en-US" altLang="zh-TW" b="1" dirty="0" smtClean="0"/>
              <a:t>short-term</a:t>
            </a:r>
            <a:r>
              <a:rPr lang="en-US" altLang="zh-TW" dirty="0" smtClean="0"/>
              <a:t> correlations</a:t>
            </a:r>
          </a:p>
          <a:p>
            <a:pPr lvl="1"/>
            <a:r>
              <a:rPr lang="en-US" altLang="zh-TW" b="1" dirty="0" smtClean="0">
                <a:solidFill>
                  <a:schemeClr val="accent5">
                    <a:lumMod val="50000"/>
                  </a:schemeClr>
                </a:solidFill>
              </a:rPr>
              <a:t>Fixed dilated convolution (DCNN)</a:t>
            </a:r>
          </a:p>
          <a:p>
            <a:r>
              <a:rPr lang="en-US" altLang="zh-TW" b="1" dirty="0" smtClean="0"/>
              <a:t>Adaptive</a:t>
            </a:r>
            <a:r>
              <a:rPr lang="en-US" altLang="zh-TW" dirty="0" smtClean="0"/>
              <a:t>  modules for </a:t>
            </a:r>
            <a:r>
              <a:rPr lang="en-US" altLang="zh-TW" b="1" dirty="0" smtClean="0"/>
              <a:t>long-term</a:t>
            </a:r>
            <a:r>
              <a:rPr lang="en-US" altLang="zh-TW" dirty="0" smtClean="0"/>
              <a:t> correlations</a:t>
            </a:r>
          </a:p>
          <a:p>
            <a:pPr lvl="1"/>
            <a:r>
              <a:rPr lang="en-US" altLang="zh-TW" b="1" dirty="0" smtClean="0">
                <a:solidFill>
                  <a:srgbClr val="808000"/>
                </a:solidFill>
              </a:rPr>
              <a:t>Pitch-dependent dilated convolution (PDCNN)</a:t>
            </a:r>
          </a:p>
          <a:p>
            <a:endParaRPr lang="en-US" altLang="zh-TW" dirty="0" smtClean="0"/>
          </a:p>
          <a:p>
            <a:pPr marL="0" indent="0">
              <a:buNone/>
            </a:pPr>
            <a:endParaRPr lang="en-US" altLang="zh-TW" dirty="0"/>
          </a:p>
          <a:p>
            <a:pPr lvl="1"/>
            <a:endParaRPr lang="en-US" altLang="zh-TW" dirty="0" smtClean="0"/>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22</a:t>
            </a:fld>
            <a:endParaRPr lang="zh-TW" altLang="en-US"/>
          </a:p>
        </p:txBody>
      </p:sp>
      <p:sp>
        <p:nvSpPr>
          <p:cNvPr id="17"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5177" y="3669439"/>
            <a:ext cx="4635766" cy="2941393"/>
          </a:xfrm>
          <a:prstGeom prst="rect">
            <a:avLst/>
          </a:prstGeom>
        </p:spPr>
      </p:pic>
    </p:spTree>
    <p:extLst>
      <p:ext uri="{BB962C8B-B14F-4D97-AF65-F5344CB8AC3E}">
        <p14:creationId xmlns:p14="http://schemas.microsoft.com/office/powerpoint/2010/main" val="27330366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Sine wave generation</a:t>
            </a:r>
            <a:endParaRPr lang="zh-TW" altLang="en-US" b="1" dirty="0">
              <a:latin typeface="+mn-lt"/>
            </a:endParaRPr>
          </a:p>
        </p:txBody>
      </p:sp>
      <p:sp>
        <p:nvSpPr>
          <p:cNvPr id="3" name="內容版面配置區 2"/>
          <p:cNvSpPr>
            <a:spLocks noGrp="1"/>
          </p:cNvSpPr>
          <p:nvPr>
            <p:ph idx="1"/>
          </p:nvPr>
        </p:nvSpPr>
        <p:spPr/>
        <p:txBody>
          <a:bodyPr>
            <a:normAutofit lnSpcReduction="10000"/>
          </a:bodyPr>
          <a:lstStyle/>
          <a:p>
            <a:r>
              <a:rPr lang="en-US" altLang="zh-TW" dirty="0" smtClean="0"/>
              <a:t>To evaluate the effectiveness of </a:t>
            </a:r>
            <a:r>
              <a:rPr lang="en-US" altLang="zh-TW" dirty="0" smtClean="0"/>
              <a:t>PDCNN </a:t>
            </a:r>
            <a:r>
              <a:rPr lang="en-US" altLang="zh-TW" dirty="0" smtClean="0"/>
              <a:t>for </a:t>
            </a:r>
            <a:r>
              <a:rPr lang="en-US" altLang="zh-TW" b="1" dirty="0" smtClean="0"/>
              <a:t>periodicity modeling </a:t>
            </a:r>
          </a:p>
          <a:p>
            <a:r>
              <a:rPr lang="en-US" altLang="zh-TW" dirty="0" smtClean="0"/>
              <a:t>Sine wave generation</a:t>
            </a:r>
          </a:p>
          <a:p>
            <a:pPr lvl="1"/>
            <a:r>
              <a:rPr lang="en-US" altLang="zh-TW" dirty="0" smtClean="0"/>
              <a:t>Input: Noisy sine wave (SNR:20dB) </a:t>
            </a:r>
            <a:endParaRPr lang="en-US" altLang="zh-TW" dirty="0" smtClean="0"/>
          </a:p>
          <a:p>
            <a:pPr marL="457200" lvl="1" indent="0">
              <a:buNone/>
            </a:pPr>
            <a:r>
              <a:rPr lang="en-US" altLang="zh-TW" dirty="0" smtClean="0"/>
              <a:t>   and </a:t>
            </a:r>
            <a:r>
              <a:rPr lang="en-US" altLang="zh-TW" dirty="0" smtClean="0"/>
              <a:t>1-dim noisy </a:t>
            </a:r>
            <a:r>
              <a:rPr lang="en-US" altLang="zh-TW" i="1" dirty="0" smtClean="0"/>
              <a:t>F</a:t>
            </a:r>
            <a:r>
              <a:rPr lang="en-US" altLang="zh-TW" baseline="-25000" dirty="0" smtClean="0"/>
              <a:t>0</a:t>
            </a:r>
          </a:p>
          <a:p>
            <a:pPr lvl="1"/>
            <a:r>
              <a:rPr lang="en-US" altLang="zh-TW" dirty="0" smtClean="0"/>
              <a:t>Output: Clean sine wave</a:t>
            </a:r>
          </a:p>
          <a:p>
            <a:pPr lvl="1"/>
            <a:r>
              <a:rPr lang="en-US" altLang="zh-TW" dirty="0" smtClean="0"/>
              <a:t>Training</a:t>
            </a:r>
          </a:p>
          <a:p>
            <a:pPr lvl="2"/>
            <a:r>
              <a:rPr lang="en-US" altLang="zh-TW" dirty="0" smtClean="0"/>
              <a:t>4000 single-tone sine wave (1 sec / </a:t>
            </a:r>
            <a:r>
              <a:rPr lang="en-US" altLang="zh-TW" dirty="0" err="1" smtClean="0"/>
              <a:t>utts</a:t>
            </a:r>
            <a:r>
              <a:rPr lang="en-US" altLang="zh-TW" dirty="0" smtClean="0"/>
              <a:t>)</a:t>
            </a:r>
          </a:p>
          <a:p>
            <a:pPr lvl="1"/>
            <a:r>
              <a:rPr lang="en-US" altLang="zh-TW" dirty="0" smtClean="0"/>
              <a:t>Testing</a:t>
            </a:r>
          </a:p>
          <a:p>
            <a:pPr lvl="2"/>
            <a:r>
              <a:rPr lang="en-US" altLang="zh-TW" dirty="0" smtClean="0"/>
              <a:t>Initialize the receptive field </a:t>
            </a:r>
            <a:r>
              <a:rPr lang="en-US" altLang="zh-TW" dirty="0" smtClean="0"/>
              <a:t>with </a:t>
            </a:r>
          </a:p>
          <a:p>
            <a:pPr marL="914400" lvl="2" indent="0">
              <a:buNone/>
            </a:pPr>
            <a:r>
              <a:rPr lang="en-US" altLang="zh-TW" dirty="0"/>
              <a:t> </a:t>
            </a:r>
            <a:r>
              <a:rPr lang="en-US" altLang="zh-TW" dirty="0" smtClean="0"/>
              <a:t>   </a:t>
            </a:r>
            <a:r>
              <a:rPr lang="en-US" altLang="zh-TW" dirty="0" smtClean="0"/>
              <a:t>the </a:t>
            </a:r>
            <a:r>
              <a:rPr lang="en-US" altLang="zh-TW" dirty="0" smtClean="0"/>
              <a:t>noisy single-tone sine wave</a:t>
            </a:r>
          </a:p>
          <a:p>
            <a:pPr lvl="2"/>
            <a:r>
              <a:rPr lang="en-US" altLang="zh-TW" dirty="0" smtClean="0"/>
              <a:t>Noisy 1-dim </a:t>
            </a:r>
            <a:r>
              <a:rPr lang="en-US" altLang="zh-TW" i="1" dirty="0" smtClean="0"/>
              <a:t>F</a:t>
            </a:r>
            <a:r>
              <a:rPr lang="en-US" altLang="zh-TW" baseline="-25000" dirty="0" smtClean="0"/>
              <a:t>0</a:t>
            </a:r>
            <a:r>
              <a:rPr lang="en-US" altLang="zh-TW" dirty="0" smtClean="0"/>
              <a:t> as the auxiliary (conditional) </a:t>
            </a:r>
            <a:r>
              <a:rPr lang="en-US" altLang="zh-TW" dirty="0" smtClean="0"/>
              <a:t>feature </a:t>
            </a:r>
            <a:r>
              <a:rPr lang="en-US" altLang="zh-TW" dirty="0" smtClean="0"/>
              <a:t>(1 sec)</a:t>
            </a:r>
          </a:p>
          <a:p>
            <a:pPr marL="0" indent="0">
              <a:buNone/>
            </a:pPr>
            <a:endParaRPr lang="en-US" altLang="zh-TW" dirty="0" smtClean="0"/>
          </a:p>
          <a:p>
            <a:pPr lvl="1"/>
            <a:endParaRPr lang="en-US" altLang="zh-TW" dirty="0" smtClean="0"/>
          </a:p>
          <a:p>
            <a:endParaRPr lang="en-US" altLang="zh-TW" dirty="0" smtClean="0"/>
          </a:p>
          <a:p>
            <a:pPr lvl="1"/>
            <a:endParaRPr lang="en-US" altLang="zh-TW" dirty="0" smtClean="0"/>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23</a:t>
            </a:fld>
            <a:endParaRPr lang="zh-TW" altLang="en-US"/>
          </a:p>
        </p:txBody>
      </p: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7950" y="2306267"/>
            <a:ext cx="2328182" cy="1171916"/>
          </a:xfrm>
          <a:prstGeom prst="rect">
            <a:avLst/>
          </a:prstGeom>
        </p:spPr>
      </p:pic>
      <p:pic>
        <p:nvPicPr>
          <p:cNvPr id="8" name="圖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7950" y="4093761"/>
            <a:ext cx="2328182" cy="1155243"/>
          </a:xfrm>
          <a:prstGeom prst="rect">
            <a:avLst/>
          </a:prstGeom>
        </p:spPr>
      </p:pic>
      <p:sp>
        <p:nvSpPr>
          <p:cNvPr id="9" name="矩形 8"/>
          <p:cNvSpPr/>
          <p:nvPr/>
        </p:nvSpPr>
        <p:spPr>
          <a:xfrm>
            <a:off x="6457950" y="3431950"/>
            <a:ext cx="2328181" cy="523220"/>
          </a:xfrm>
          <a:prstGeom prst="rect">
            <a:avLst/>
          </a:prstGeom>
          <a:noFill/>
        </p:spPr>
        <p:txBody>
          <a:bodyPr wrap="square" lIns="91440" tIns="45720" rIns="91440" bIns="45720">
            <a:spAutoFit/>
          </a:bodyPr>
          <a:lstStyle/>
          <a:p>
            <a:pPr algn="ctr"/>
            <a:r>
              <a:rPr lang="en-US" altLang="zh-TW" sz="2800" b="1" cap="none" spc="0" dirty="0" smtClean="0">
                <a:ln w="0">
                  <a:noFill/>
                </a:ln>
                <a:solidFill>
                  <a:schemeClr val="tx1"/>
                </a:solidFill>
              </a:rPr>
              <a:t>Input</a:t>
            </a:r>
            <a:endParaRPr lang="zh-TW" altLang="en-US" sz="2800" b="1" cap="none" spc="0" dirty="0">
              <a:ln w="0">
                <a:noFill/>
              </a:ln>
              <a:solidFill>
                <a:schemeClr val="tx1"/>
              </a:solidFill>
            </a:endParaRPr>
          </a:p>
        </p:txBody>
      </p:sp>
      <p:sp>
        <p:nvSpPr>
          <p:cNvPr id="10" name="矩形 9"/>
          <p:cNvSpPr/>
          <p:nvPr/>
        </p:nvSpPr>
        <p:spPr>
          <a:xfrm>
            <a:off x="6457949" y="5189763"/>
            <a:ext cx="2328181" cy="523220"/>
          </a:xfrm>
          <a:prstGeom prst="rect">
            <a:avLst/>
          </a:prstGeom>
          <a:noFill/>
        </p:spPr>
        <p:txBody>
          <a:bodyPr wrap="square" lIns="91440" tIns="45720" rIns="91440" bIns="45720">
            <a:spAutoFit/>
          </a:bodyPr>
          <a:lstStyle/>
          <a:p>
            <a:pPr algn="ctr"/>
            <a:r>
              <a:rPr lang="en-US" altLang="zh-TW" sz="2800" b="1" cap="none" spc="0" dirty="0" smtClean="0">
                <a:ln w="0">
                  <a:noFill/>
                </a:ln>
                <a:solidFill>
                  <a:schemeClr val="tx1"/>
                </a:solidFill>
              </a:rPr>
              <a:t>Output</a:t>
            </a:r>
            <a:endParaRPr lang="zh-TW" altLang="en-US" sz="2800" b="1" cap="none" spc="0" dirty="0">
              <a:ln w="0">
                <a:noFill/>
              </a:ln>
              <a:solidFill>
                <a:schemeClr val="tx1"/>
              </a:solidFill>
            </a:endParaRPr>
          </a:p>
        </p:txBody>
      </p:sp>
    </p:spTree>
    <p:extLst>
      <p:ext uri="{BB962C8B-B14F-4D97-AF65-F5344CB8AC3E}">
        <p14:creationId xmlns:p14="http://schemas.microsoft.com/office/powerpoint/2010/main" val="2564942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Experiments setting</a:t>
            </a:r>
            <a:endParaRPr lang="zh-TW" altLang="en-US" b="1" dirty="0">
              <a:latin typeface="+mn-lt"/>
            </a:endParaRPr>
          </a:p>
        </p:txBody>
      </p:sp>
      <p:sp>
        <p:nvSpPr>
          <p:cNvPr id="3" name="內容版面配置區 2"/>
          <p:cNvSpPr>
            <a:spLocks noGrp="1"/>
          </p:cNvSpPr>
          <p:nvPr>
            <p:ph idx="1"/>
          </p:nvPr>
        </p:nvSpPr>
        <p:spPr/>
        <p:txBody>
          <a:bodyPr>
            <a:normAutofit/>
          </a:bodyPr>
          <a:lstStyle/>
          <a:p>
            <a:r>
              <a:rPr lang="en-US" altLang="zh-TW" dirty="0" smtClean="0"/>
              <a:t>Training</a:t>
            </a:r>
          </a:p>
          <a:p>
            <a:pPr lvl="1"/>
            <a:r>
              <a:rPr lang="en-US" altLang="zh-TW" dirty="0" smtClean="0"/>
              <a:t>80~400 Hz sine waves (step size: 20Hz) </a:t>
            </a:r>
          </a:p>
          <a:p>
            <a:r>
              <a:rPr lang="en-US" altLang="zh-TW" dirty="0" smtClean="0"/>
              <a:t>Testing</a:t>
            </a:r>
          </a:p>
          <a:p>
            <a:pPr lvl="1"/>
            <a:r>
              <a:rPr lang="en-US" altLang="zh-TW" dirty="0" smtClean="0"/>
              <a:t>Under 1/2 L: 10–40 Hz (step size: 10Hz)</a:t>
            </a:r>
          </a:p>
          <a:p>
            <a:pPr lvl="1"/>
            <a:r>
              <a:rPr lang="en-US" altLang="zh-TW" dirty="0" smtClean="0"/>
              <a:t>Above 1/2 L</a:t>
            </a:r>
            <a:r>
              <a:rPr lang="en-US" altLang="zh-TW" dirty="0"/>
              <a:t>: </a:t>
            </a:r>
            <a:r>
              <a:rPr lang="en-US" altLang="zh-TW" dirty="0" smtClean="0"/>
              <a:t>50–70 </a:t>
            </a:r>
            <a:r>
              <a:rPr lang="en-US" altLang="zh-TW" dirty="0"/>
              <a:t>Hz (step size: 10Hz</a:t>
            </a:r>
            <a:r>
              <a:rPr lang="en-US" altLang="zh-TW" dirty="0" smtClean="0"/>
              <a:t>)</a:t>
            </a:r>
          </a:p>
          <a:p>
            <a:pPr lvl="1"/>
            <a:r>
              <a:rPr lang="en-US" altLang="zh-TW" dirty="0" smtClean="0"/>
              <a:t>Inside: 80, 90, 100, 200, 300, 400 Hz</a:t>
            </a:r>
          </a:p>
          <a:p>
            <a:pPr lvl="1"/>
            <a:r>
              <a:rPr lang="en-US" altLang="zh-TW" dirty="0" smtClean="0"/>
              <a:t>Under 3/2 U: 450–600 Hz (step size: 50 Hz)</a:t>
            </a:r>
          </a:p>
          <a:p>
            <a:pPr lvl="1"/>
            <a:r>
              <a:rPr lang="en-US" altLang="zh-TW" dirty="0" smtClean="0"/>
              <a:t>Above 3/2 U: 650–800 Hz (step size: 50 Hz</a:t>
            </a:r>
            <a:r>
              <a:rPr lang="en-US" altLang="zh-TW" dirty="0" smtClean="0"/>
              <a:t>)</a:t>
            </a:r>
            <a:endParaRPr lang="en-US" altLang="zh-TW" dirty="0" smtClean="0"/>
          </a:p>
          <a:p>
            <a:pPr lvl="1"/>
            <a:endParaRPr lang="en-US" altLang="zh-TW" dirty="0" smtClean="0"/>
          </a:p>
          <a:p>
            <a:endParaRPr lang="en-US" altLang="zh-TW" dirty="0" smtClean="0"/>
          </a:p>
          <a:p>
            <a:pPr lvl="1"/>
            <a:endParaRPr lang="en-US" altLang="zh-TW" dirty="0" smtClean="0"/>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24</a:t>
            </a:fld>
            <a:endParaRPr lang="zh-TW" altLang="en-US"/>
          </a:p>
        </p:txBody>
      </p:sp>
    </p:spTree>
    <p:extLst>
      <p:ext uri="{BB962C8B-B14F-4D97-AF65-F5344CB8AC3E}">
        <p14:creationId xmlns:p14="http://schemas.microsoft.com/office/powerpoint/2010/main" val="2258840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Experiments setting</a:t>
            </a:r>
            <a:endParaRPr lang="zh-TW" altLang="en-US" b="1" dirty="0">
              <a:latin typeface="+mn-lt"/>
            </a:endParaRPr>
          </a:p>
        </p:txBody>
      </p:sp>
      <p:sp>
        <p:nvSpPr>
          <p:cNvPr id="3" name="內容版面配置區 2"/>
          <p:cNvSpPr>
            <a:spLocks noGrp="1"/>
          </p:cNvSpPr>
          <p:nvPr>
            <p:ph idx="1"/>
          </p:nvPr>
        </p:nvSpPr>
        <p:spPr/>
        <p:txBody>
          <a:bodyPr>
            <a:normAutofit/>
          </a:bodyPr>
          <a:lstStyle/>
          <a:p>
            <a:r>
              <a:rPr lang="en-US" altLang="zh-TW" dirty="0" smtClean="0"/>
              <a:t>Objective measurement</a:t>
            </a:r>
          </a:p>
          <a:p>
            <a:pPr lvl="1"/>
            <a:r>
              <a:rPr lang="en-US" altLang="zh-TW" dirty="0"/>
              <a:t>SNR</a:t>
            </a:r>
          </a:p>
          <a:p>
            <a:pPr lvl="1"/>
            <a:r>
              <a:rPr lang="en-US" altLang="zh-TW" dirty="0"/>
              <a:t>RMSE of log </a:t>
            </a:r>
            <a:r>
              <a:rPr lang="en-US" altLang="zh-TW" i="1" dirty="0" smtClean="0"/>
              <a:t>F</a:t>
            </a:r>
            <a:r>
              <a:rPr lang="en-US" altLang="zh-TW" baseline="-25000" dirty="0" smtClean="0"/>
              <a:t>0</a:t>
            </a:r>
            <a:endParaRPr lang="en-US" altLang="zh-TW" dirty="0" smtClean="0"/>
          </a:p>
          <a:p>
            <a:r>
              <a:rPr lang="en-US" altLang="zh-TW" dirty="0" smtClean="0"/>
              <a:t>Models</a:t>
            </a:r>
          </a:p>
          <a:p>
            <a:pPr lvl="1"/>
            <a:r>
              <a:rPr lang="en-US" altLang="zh-TW" dirty="0" err="1" smtClean="0"/>
              <a:t>pQPNet</a:t>
            </a:r>
            <a:r>
              <a:rPr lang="en-US" altLang="zh-TW" dirty="0" smtClean="0"/>
              <a:t>: all adaptive modules </a:t>
            </a:r>
            <a:endParaRPr lang="en-US" altLang="zh-TW" dirty="0" smtClean="0"/>
          </a:p>
          <a:p>
            <a:pPr lvl="1"/>
            <a:r>
              <a:rPr lang="en-US" altLang="zh-TW" dirty="0" err="1" smtClean="0"/>
              <a:t>QPNet</a:t>
            </a:r>
            <a:r>
              <a:rPr lang="en-US" altLang="zh-TW" dirty="0" smtClean="0"/>
              <a:t>: fixed-adaptive modules </a:t>
            </a:r>
          </a:p>
          <a:p>
            <a:pPr lvl="1"/>
            <a:r>
              <a:rPr lang="en-US" altLang="zh-TW" dirty="0" err="1" smtClean="0"/>
              <a:t>rQPNet</a:t>
            </a:r>
            <a:r>
              <a:rPr lang="en-US" altLang="zh-TW" dirty="0" smtClean="0"/>
              <a:t>: adaptive-fixed modules </a:t>
            </a:r>
          </a:p>
          <a:p>
            <a:pPr lvl="1"/>
            <a:r>
              <a:rPr lang="en-US" altLang="zh-TW" dirty="0" err="1" smtClean="0"/>
              <a:t>WNf</a:t>
            </a:r>
            <a:r>
              <a:rPr lang="en-US" altLang="zh-TW" dirty="0" smtClean="0"/>
              <a:t>: full-size </a:t>
            </a:r>
            <a:r>
              <a:rPr lang="en-US" altLang="zh-TW" dirty="0" err="1" smtClean="0"/>
              <a:t>WaveNet</a:t>
            </a:r>
            <a:r>
              <a:rPr lang="en-US" altLang="zh-TW" dirty="0" smtClean="0"/>
              <a:t> </a:t>
            </a:r>
          </a:p>
          <a:p>
            <a:pPr lvl="1"/>
            <a:r>
              <a:rPr lang="en-US" altLang="zh-TW" dirty="0" err="1" smtClean="0"/>
              <a:t>WNc</a:t>
            </a:r>
            <a:r>
              <a:rPr lang="en-US" altLang="zh-TW" dirty="0" smtClean="0"/>
              <a:t>: compact-size </a:t>
            </a:r>
            <a:r>
              <a:rPr lang="en-US" altLang="zh-TW" dirty="0" err="1" smtClean="0"/>
              <a:t>WaveNet</a:t>
            </a:r>
            <a:r>
              <a:rPr lang="en-US" altLang="zh-TW" dirty="0" smtClean="0"/>
              <a:t> </a:t>
            </a:r>
          </a:p>
          <a:p>
            <a:pPr marL="0" indent="0">
              <a:buNone/>
            </a:pPr>
            <a:endParaRPr lang="en-US" altLang="zh-TW" dirty="0" smtClean="0"/>
          </a:p>
          <a:p>
            <a:pPr lvl="1"/>
            <a:endParaRPr lang="en-US" altLang="zh-TW" dirty="0" smtClean="0"/>
          </a:p>
          <a:p>
            <a:endParaRPr lang="en-US" altLang="zh-TW" dirty="0" smtClean="0"/>
          </a:p>
          <a:p>
            <a:pPr lvl="1"/>
            <a:endParaRPr lang="en-US" altLang="zh-TW" dirty="0" smtClean="0"/>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25</a:t>
            </a:fld>
            <a:endParaRPr lang="zh-TW" altLang="en-US"/>
          </a:p>
        </p:txBody>
      </p:sp>
    </p:spTree>
    <p:extLst>
      <p:ext uri="{BB962C8B-B14F-4D97-AF65-F5344CB8AC3E}">
        <p14:creationId xmlns:p14="http://schemas.microsoft.com/office/powerpoint/2010/main" val="42140034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Model </a:t>
            </a:r>
            <a:r>
              <a:rPr lang="en-US" altLang="zh-TW" b="1" dirty="0" smtClean="0">
                <a:latin typeface="+mn-lt"/>
              </a:rPr>
              <a:t>comparison</a:t>
            </a:r>
            <a:endParaRPr lang="zh-TW" altLang="en-US" b="1" dirty="0">
              <a:latin typeface="+mn-lt"/>
            </a:endParaRPr>
          </a:p>
        </p:txBody>
      </p:sp>
      <p:sp>
        <p:nvSpPr>
          <p:cNvPr id="3" name="內容版面配置區 2"/>
          <p:cNvSpPr>
            <a:spLocks noGrp="1"/>
          </p:cNvSpPr>
          <p:nvPr>
            <p:ph idx="1"/>
          </p:nvPr>
        </p:nvSpPr>
        <p:spPr>
          <a:xfrm>
            <a:off x="628650" y="1847851"/>
            <a:ext cx="7886700" cy="4351338"/>
          </a:xfrm>
        </p:spPr>
        <p:txBody>
          <a:bodyPr>
            <a:normAutofit/>
          </a:bodyPr>
          <a:lstStyle/>
          <a:p>
            <a:pPr marL="0" indent="0">
              <a:buNone/>
            </a:pPr>
            <a:endParaRPr lang="en-US" altLang="zh-TW" dirty="0" smtClean="0"/>
          </a:p>
          <a:p>
            <a:pPr lvl="1"/>
            <a:endParaRPr lang="en-US" altLang="zh-TW" dirty="0" smtClean="0"/>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26</a:t>
            </a:fld>
            <a:endParaRPr lang="zh-TW" altLang="en-US"/>
          </a:p>
        </p:txBody>
      </p:sp>
      <p:graphicFrame>
        <p:nvGraphicFramePr>
          <p:cNvPr id="4" name="表格 3"/>
          <p:cNvGraphicFramePr>
            <a:graphicFrameLocks noGrp="1"/>
          </p:cNvGraphicFramePr>
          <p:nvPr>
            <p:extLst>
              <p:ext uri="{D42A27DB-BD31-4B8C-83A1-F6EECF244321}">
                <p14:modId xmlns:p14="http://schemas.microsoft.com/office/powerpoint/2010/main" val="4134289377"/>
              </p:ext>
            </p:extLst>
          </p:nvPr>
        </p:nvGraphicFramePr>
        <p:xfrm>
          <a:off x="339046" y="2049940"/>
          <a:ext cx="8465907" cy="3947160"/>
        </p:xfrm>
        <a:graphic>
          <a:graphicData uri="http://schemas.openxmlformats.org/drawingml/2006/table">
            <a:tbl>
              <a:tblPr firstRow="1" bandRow="1">
                <a:tableStyleId>{2D5ABB26-0587-4C30-8999-92F81FD0307C}</a:tableStyleId>
              </a:tblPr>
              <a:tblGrid>
                <a:gridCol w="3292867">
                  <a:extLst>
                    <a:ext uri="{9D8B030D-6E8A-4147-A177-3AD203B41FA5}">
                      <a16:colId xmlns:a16="http://schemas.microsoft.com/office/drawing/2014/main" val="3003696161"/>
                    </a:ext>
                  </a:extLst>
                </a:gridCol>
                <a:gridCol w="1293260">
                  <a:extLst>
                    <a:ext uri="{9D8B030D-6E8A-4147-A177-3AD203B41FA5}">
                      <a16:colId xmlns:a16="http://schemas.microsoft.com/office/drawing/2014/main" val="1512477987"/>
                    </a:ext>
                  </a:extLst>
                </a:gridCol>
                <a:gridCol w="1293260">
                  <a:extLst>
                    <a:ext uri="{9D8B030D-6E8A-4147-A177-3AD203B41FA5}">
                      <a16:colId xmlns:a16="http://schemas.microsoft.com/office/drawing/2014/main" val="3876747143"/>
                    </a:ext>
                  </a:extLst>
                </a:gridCol>
                <a:gridCol w="1293260">
                  <a:extLst>
                    <a:ext uri="{9D8B030D-6E8A-4147-A177-3AD203B41FA5}">
                      <a16:colId xmlns:a16="http://schemas.microsoft.com/office/drawing/2014/main" val="3438035472"/>
                    </a:ext>
                  </a:extLst>
                </a:gridCol>
                <a:gridCol w="1293260">
                  <a:extLst>
                    <a:ext uri="{9D8B030D-6E8A-4147-A177-3AD203B41FA5}">
                      <a16:colId xmlns:a16="http://schemas.microsoft.com/office/drawing/2014/main" val="2192369984"/>
                    </a:ext>
                  </a:extLst>
                </a:gridCol>
              </a:tblGrid>
              <a:tr h="370840">
                <a:tc>
                  <a:txBody>
                    <a:bodyPr/>
                    <a:lstStyle/>
                    <a:p>
                      <a:pPr algn="ctr">
                        <a:spcAft>
                          <a:spcPts val="0"/>
                        </a:spcAft>
                      </a:pPr>
                      <a:r>
                        <a:rPr lang="en-US" sz="2000" b="1" cap="none" baseline="0" dirty="0">
                          <a:effectLst/>
                          <a:latin typeface="+mn-lt"/>
                          <a:ea typeface="新細明體" panose="02020500000000000000" pitchFamily="18" charset="-120"/>
                        </a:rPr>
                        <a:t>Hyper-parameter</a:t>
                      </a:r>
                    </a:p>
                  </a:txBody>
                  <a:tcPr marL="68580" marR="68580" marT="0" marB="0">
                    <a:lnL>
                      <a:noFill/>
                    </a:lnL>
                    <a:lnR>
                      <a:noFill/>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sz="2000" b="1" cap="none" baseline="0" dirty="0" err="1">
                          <a:effectLst/>
                          <a:latin typeface="+mn-lt"/>
                          <a:ea typeface="新細明體" panose="02020500000000000000" pitchFamily="18" charset="-120"/>
                        </a:rPr>
                        <a:t>WNf</a:t>
                      </a:r>
                      <a:endParaRPr lang="en-US" sz="2000" b="1" cap="none" baseline="0" dirty="0">
                        <a:effectLst/>
                        <a:latin typeface="+mn-lt"/>
                        <a:ea typeface="新細明體" panose="02020500000000000000" pitchFamily="18" charset="-120"/>
                      </a:endParaRPr>
                    </a:p>
                  </a:txBody>
                  <a:tcPr marL="68580" marR="68580" marT="0" marB="0" anchor="ctr">
                    <a:lnL>
                      <a:noFill/>
                    </a:lnL>
                    <a:lnR>
                      <a:noFill/>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sz="2000" b="1" cap="none" baseline="0" dirty="0" err="1">
                          <a:effectLst/>
                          <a:latin typeface="+mn-lt"/>
                          <a:ea typeface="新細明體" panose="02020500000000000000" pitchFamily="18" charset="-120"/>
                        </a:rPr>
                        <a:t>WNc</a:t>
                      </a:r>
                      <a:endParaRPr lang="en-US" sz="2000" b="1" cap="none" baseline="0" dirty="0">
                        <a:effectLst/>
                        <a:latin typeface="+mn-lt"/>
                        <a:ea typeface="新細明體" panose="02020500000000000000" pitchFamily="18" charset="-120"/>
                      </a:endParaRPr>
                    </a:p>
                  </a:txBody>
                  <a:tcPr marL="68580" marR="68580" marT="0" marB="0" anchor="ctr">
                    <a:lnL>
                      <a:noFill/>
                    </a:lnL>
                    <a:lnR>
                      <a:noFill/>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sz="2000" b="1" cap="none" baseline="0" dirty="0" smtClean="0">
                          <a:effectLst/>
                          <a:latin typeface="+mn-lt"/>
                          <a:ea typeface="新細明體" panose="02020500000000000000" pitchFamily="18" charset="-120"/>
                        </a:rPr>
                        <a:t>(r)</a:t>
                      </a:r>
                      <a:r>
                        <a:rPr lang="en-US" sz="2000" b="1" cap="none" baseline="0" dirty="0" err="1" smtClean="0">
                          <a:effectLst/>
                          <a:latin typeface="+mn-lt"/>
                          <a:ea typeface="新細明體" panose="02020500000000000000" pitchFamily="18" charset="-120"/>
                        </a:rPr>
                        <a:t>QPNet</a:t>
                      </a:r>
                      <a:endParaRPr lang="en-US" sz="2000" b="1" cap="none" baseline="0" dirty="0">
                        <a:effectLst/>
                        <a:latin typeface="+mn-lt"/>
                        <a:ea typeface="新細明體" panose="02020500000000000000" pitchFamily="18" charset="-120"/>
                      </a:endParaRPr>
                    </a:p>
                  </a:txBody>
                  <a:tcPr marL="68580" marR="68580" marT="0" marB="0" anchor="ctr">
                    <a:lnL>
                      <a:noFill/>
                    </a:lnL>
                    <a:lnR>
                      <a:noFill/>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sz="2000" b="1" cap="none" baseline="0" dirty="0" err="1" smtClean="0">
                          <a:effectLst/>
                          <a:latin typeface="+mn-lt"/>
                          <a:ea typeface="新細明體" panose="02020500000000000000" pitchFamily="18" charset="-120"/>
                        </a:rPr>
                        <a:t>pQPNet</a:t>
                      </a:r>
                      <a:endParaRPr lang="en-US" sz="2000" b="1" cap="none" baseline="0" dirty="0">
                        <a:effectLst/>
                        <a:latin typeface="+mn-lt"/>
                        <a:ea typeface="新細明體" panose="02020500000000000000" pitchFamily="18" charset="-120"/>
                      </a:endParaRPr>
                    </a:p>
                  </a:txBody>
                  <a:tcPr marL="68580" marR="68580" marT="0" marB="0" anchor="ctr">
                    <a:lnL>
                      <a:noFill/>
                    </a:lnL>
                    <a:lnR>
                      <a:noFill/>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90192733"/>
                  </a:ext>
                </a:extLst>
              </a:tr>
              <a:tr h="370840">
                <a:tc>
                  <a:txBody>
                    <a:bodyPr/>
                    <a:lstStyle/>
                    <a:p>
                      <a:pPr algn="l">
                        <a:spcAft>
                          <a:spcPts val="0"/>
                        </a:spcAft>
                      </a:pPr>
                      <a:r>
                        <a:rPr lang="en-US" sz="2000" cap="none" baseline="0">
                          <a:effectLst/>
                          <a:latin typeface="+mn-lt"/>
                          <a:ea typeface="新細明體" panose="02020500000000000000" pitchFamily="18" charset="-120"/>
                        </a:rPr>
                        <a:t>Number of fixed layer</a:t>
                      </a:r>
                    </a:p>
                  </a:txBody>
                  <a:tcPr marL="68580" marR="68580" marT="0" marB="0">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spcAft>
                          <a:spcPts val="0"/>
                        </a:spcAft>
                      </a:pPr>
                      <a:r>
                        <a:rPr lang="en-US" sz="2000" cap="none" baseline="0" dirty="0">
                          <a:effectLst/>
                          <a:latin typeface="+mn-lt"/>
                          <a:ea typeface="新細明體" panose="02020500000000000000" pitchFamily="18" charset="-120"/>
                        </a:rPr>
                        <a:t>10</a:t>
                      </a:r>
                    </a:p>
                  </a:txBody>
                  <a:tcPr marL="68580" marR="68580" marT="0" marB="0">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spcAft>
                          <a:spcPts val="0"/>
                        </a:spcAft>
                      </a:pPr>
                      <a:r>
                        <a:rPr lang="en-US" sz="2000" cap="none" baseline="0" dirty="0">
                          <a:effectLst/>
                          <a:latin typeface="+mn-lt"/>
                          <a:ea typeface="新細明體" panose="02020500000000000000" pitchFamily="18" charset="-120"/>
                        </a:rPr>
                        <a:t>4</a:t>
                      </a:r>
                    </a:p>
                  </a:txBody>
                  <a:tcPr marL="68580" marR="68580" marT="0" marB="0">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spcAft>
                          <a:spcPts val="0"/>
                        </a:spcAft>
                      </a:pPr>
                      <a:r>
                        <a:rPr lang="en-US" sz="2000" cap="none" baseline="0" dirty="0">
                          <a:effectLst/>
                          <a:latin typeface="+mn-lt"/>
                          <a:ea typeface="新細明體" panose="02020500000000000000" pitchFamily="18" charset="-120"/>
                        </a:rPr>
                        <a:t>4</a:t>
                      </a:r>
                    </a:p>
                  </a:txBody>
                  <a:tcPr marL="68580" marR="68580" marT="0" marB="0">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spcAft>
                          <a:spcPts val="0"/>
                        </a:spcAft>
                      </a:pPr>
                      <a:r>
                        <a:rPr lang="en-US" sz="2000" cap="none" baseline="0" dirty="0" smtClean="0">
                          <a:effectLst/>
                          <a:latin typeface="+mn-lt"/>
                          <a:ea typeface="新細明體" panose="02020500000000000000" pitchFamily="18" charset="-120"/>
                        </a:rPr>
                        <a:t>-</a:t>
                      </a:r>
                      <a:endParaRPr lang="en-US" sz="2000" cap="none" baseline="0" dirty="0">
                        <a:effectLst/>
                        <a:latin typeface="+mn-lt"/>
                        <a:ea typeface="新細明體" panose="02020500000000000000" pitchFamily="18" charset="-120"/>
                      </a:endParaRPr>
                    </a:p>
                  </a:txBody>
                  <a:tcPr marL="68580" marR="68580" marT="0" marB="0">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119482230"/>
                  </a:ext>
                </a:extLst>
              </a:tr>
              <a:tr h="370840">
                <a:tc>
                  <a:txBody>
                    <a:bodyPr/>
                    <a:lstStyle/>
                    <a:p>
                      <a:pPr algn="l">
                        <a:spcAft>
                          <a:spcPts val="0"/>
                        </a:spcAft>
                      </a:pPr>
                      <a:r>
                        <a:rPr lang="en-US" sz="2000" cap="none" baseline="0" dirty="0">
                          <a:effectLst/>
                          <a:latin typeface="+mn-lt"/>
                          <a:ea typeface="新細明體" panose="02020500000000000000" pitchFamily="18" charset="-120"/>
                        </a:rPr>
                        <a:t>Number of fixed repeat</a:t>
                      </a: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algn="ctr">
                        <a:spcAft>
                          <a:spcPts val="0"/>
                        </a:spcAft>
                      </a:pPr>
                      <a:r>
                        <a:rPr lang="en-US" sz="2000" cap="none" baseline="0" dirty="0">
                          <a:effectLst/>
                          <a:latin typeface="+mn-lt"/>
                          <a:ea typeface="新細明體" panose="02020500000000000000" pitchFamily="18" charset="-120"/>
                        </a:rPr>
                        <a:t>3</a:t>
                      </a: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algn="ctr">
                        <a:spcAft>
                          <a:spcPts val="0"/>
                        </a:spcAft>
                      </a:pPr>
                      <a:r>
                        <a:rPr lang="en-US" sz="2000" cap="none" baseline="0" dirty="0">
                          <a:effectLst/>
                          <a:latin typeface="+mn-lt"/>
                          <a:ea typeface="新細明體" panose="02020500000000000000" pitchFamily="18" charset="-120"/>
                        </a:rPr>
                        <a:t>4</a:t>
                      </a: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algn="ctr">
                        <a:spcAft>
                          <a:spcPts val="0"/>
                        </a:spcAft>
                      </a:pPr>
                      <a:r>
                        <a:rPr lang="en-US" sz="2000" cap="none" baseline="0" dirty="0">
                          <a:effectLst/>
                          <a:latin typeface="+mn-lt"/>
                          <a:ea typeface="新細明體" panose="02020500000000000000" pitchFamily="18" charset="-120"/>
                        </a:rPr>
                        <a:t>3</a:t>
                      </a: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algn="ctr">
                        <a:spcAft>
                          <a:spcPts val="0"/>
                        </a:spcAft>
                      </a:pPr>
                      <a:r>
                        <a:rPr lang="en-US" sz="2000" cap="none" baseline="0" dirty="0" smtClean="0">
                          <a:effectLst/>
                          <a:latin typeface="+mn-lt"/>
                          <a:ea typeface="新細明體" panose="02020500000000000000" pitchFamily="18" charset="-120"/>
                        </a:rPr>
                        <a:t>-</a:t>
                      </a:r>
                      <a:endParaRPr lang="en-US" sz="2000" cap="none" baseline="0" dirty="0">
                        <a:effectLst/>
                        <a:latin typeface="+mn-lt"/>
                        <a:ea typeface="新細明體" panose="02020500000000000000" pitchFamily="18" charset="-120"/>
                      </a:endParaRPr>
                    </a:p>
                  </a:txBody>
                  <a:tcPr marL="68580" marR="6858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36967085"/>
                  </a:ext>
                </a:extLst>
              </a:tr>
              <a:tr h="370840">
                <a:tc>
                  <a:txBody>
                    <a:bodyPr/>
                    <a:lstStyle/>
                    <a:p>
                      <a:pPr algn="l">
                        <a:spcAft>
                          <a:spcPts val="0"/>
                        </a:spcAft>
                      </a:pPr>
                      <a:r>
                        <a:rPr lang="en-US" sz="2000" cap="none" baseline="0" dirty="0">
                          <a:effectLst/>
                          <a:latin typeface="+mn-lt"/>
                          <a:ea typeface="新細明體" panose="02020500000000000000" pitchFamily="18" charset="-120"/>
                        </a:rPr>
                        <a:t>Number of adaptive layer</a:t>
                      </a: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algn="ctr">
                        <a:spcAft>
                          <a:spcPts val="0"/>
                        </a:spcAft>
                      </a:pPr>
                      <a:r>
                        <a:rPr lang="en-US" sz="2000" cap="none" baseline="0">
                          <a:effectLst/>
                          <a:latin typeface="+mn-lt"/>
                          <a:ea typeface="新細明體" panose="02020500000000000000" pitchFamily="18" charset="-120"/>
                        </a:rPr>
                        <a:t>-</a:t>
                      </a: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algn="ctr">
                        <a:spcAft>
                          <a:spcPts val="0"/>
                        </a:spcAft>
                      </a:pPr>
                      <a:r>
                        <a:rPr lang="en-US" sz="2000" cap="none" baseline="0" dirty="0">
                          <a:effectLst/>
                          <a:latin typeface="+mn-lt"/>
                          <a:ea typeface="新細明體" panose="02020500000000000000" pitchFamily="18" charset="-120"/>
                        </a:rPr>
                        <a:t>-</a:t>
                      </a: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algn="ctr">
                        <a:spcAft>
                          <a:spcPts val="0"/>
                        </a:spcAft>
                      </a:pPr>
                      <a:r>
                        <a:rPr lang="en-US" sz="2000" cap="none" baseline="0" dirty="0">
                          <a:effectLst/>
                          <a:latin typeface="+mn-lt"/>
                          <a:ea typeface="新細明體" panose="02020500000000000000" pitchFamily="18" charset="-120"/>
                        </a:rPr>
                        <a:t>4</a:t>
                      </a: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algn="ctr">
                        <a:spcAft>
                          <a:spcPts val="0"/>
                        </a:spcAft>
                      </a:pPr>
                      <a:r>
                        <a:rPr lang="en-US" sz="2000" cap="none" baseline="0" dirty="0" smtClean="0">
                          <a:effectLst/>
                          <a:latin typeface="+mn-lt"/>
                          <a:ea typeface="新細明體" panose="02020500000000000000" pitchFamily="18" charset="-120"/>
                        </a:rPr>
                        <a:t>4</a:t>
                      </a:r>
                      <a:endParaRPr lang="en-US" sz="2000" cap="none" baseline="0" dirty="0">
                        <a:effectLst/>
                        <a:latin typeface="+mn-lt"/>
                        <a:ea typeface="新細明體" panose="02020500000000000000" pitchFamily="18" charset="-120"/>
                      </a:endParaRPr>
                    </a:p>
                  </a:txBody>
                  <a:tcPr marL="68580" marR="6858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766600501"/>
                  </a:ext>
                </a:extLst>
              </a:tr>
              <a:tr h="370840">
                <a:tc>
                  <a:txBody>
                    <a:bodyPr/>
                    <a:lstStyle/>
                    <a:p>
                      <a:pPr algn="l">
                        <a:spcAft>
                          <a:spcPts val="0"/>
                        </a:spcAft>
                      </a:pPr>
                      <a:r>
                        <a:rPr lang="en-US" sz="2000" cap="none" baseline="0" dirty="0">
                          <a:effectLst/>
                          <a:latin typeface="+mn-lt"/>
                          <a:ea typeface="新細明體" panose="02020500000000000000" pitchFamily="18" charset="-120"/>
                        </a:rPr>
                        <a:t>Number of adaptive repeat</a:t>
                      </a:r>
                    </a:p>
                  </a:txBody>
                  <a:tcPr marL="68580" marR="68580" marT="0" marB="0">
                    <a:lnL>
                      <a:noFill/>
                    </a:lnL>
                    <a:lnR>
                      <a:noFill/>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sz="2000" cap="none" baseline="0" dirty="0">
                          <a:effectLst/>
                          <a:latin typeface="+mn-lt"/>
                          <a:ea typeface="新細明體" panose="02020500000000000000" pitchFamily="18" charset="-120"/>
                        </a:rPr>
                        <a:t>-</a:t>
                      </a:r>
                    </a:p>
                  </a:txBody>
                  <a:tcPr marL="68580" marR="68580" marT="0" marB="0">
                    <a:lnL>
                      <a:noFill/>
                    </a:lnL>
                    <a:lnR>
                      <a:noFill/>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sz="2000" cap="none" baseline="0" dirty="0">
                          <a:effectLst/>
                          <a:latin typeface="+mn-lt"/>
                          <a:ea typeface="新細明體" panose="02020500000000000000" pitchFamily="18" charset="-120"/>
                        </a:rPr>
                        <a:t>-</a:t>
                      </a:r>
                    </a:p>
                  </a:txBody>
                  <a:tcPr marL="68580" marR="68580" marT="0" marB="0">
                    <a:lnL>
                      <a:noFill/>
                    </a:lnL>
                    <a:lnR>
                      <a:noFill/>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sz="2000" cap="none" baseline="0" dirty="0">
                          <a:effectLst/>
                          <a:latin typeface="+mn-lt"/>
                          <a:ea typeface="新細明體" panose="02020500000000000000" pitchFamily="18" charset="-120"/>
                        </a:rPr>
                        <a:t>1</a:t>
                      </a:r>
                    </a:p>
                  </a:txBody>
                  <a:tcPr marL="68580" marR="68580" marT="0" marB="0">
                    <a:lnL>
                      <a:noFill/>
                    </a:lnL>
                    <a:lnR>
                      <a:noFill/>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sz="2000" cap="none" baseline="0" dirty="0" smtClean="0">
                          <a:effectLst/>
                          <a:latin typeface="+mn-lt"/>
                          <a:ea typeface="新細明體" panose="02020500000000000000" pitchFamily="18" charset="-120"/>
                        </a:rPr>
                        <a:t>4</a:t>
                      </a:r>
                      <a:endParaRPr lang="en-US" sz="2000" cap="none" baseline="0" dirty="0">
                        <a:effectLst/>
                        <a:latin typeface="+mn-lt"/>
                        <a:ea typeface="新細明體" panose="02020500000000000000" pitchFamily="18" charset="-120"/>
                      </a:endParaRPr>
                    </a:p>
                  </a:txBody>
                  <a:tcPr marL="68580" marR="68580" marT="0" marB="0">
                    <a:lnL>
                      <a:noFill/>
                    </a:lnL>
                    <a:lnR>
                      <a:noFill/>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00609624"/>
                  </a:ext>
                </a:extLst>
              </a:tr>
              <a:tr h="370840">
                <a:tc>
                  <a:txBody>
                    <a:bodyPr/>
                    <a:lstStyle/>
                    <a:p>
                      <a:pPr algn="l">
                        <a:spcAft>
                          <a:spcPts val="0"/>
                        </a:spcAft>
                      </a:pPr>
                      <a:r>
                        <a:rPr lang="en-US" sz="2000" cap="none" baseline="0">
                          <a:effectLst/>
                          <a:latin typeface="+mn-lt"/>
                          <a:ea typeface="新細明體" panose="02020500000000000000" pitchFamily="18" charset="-120"/>
                        </a:rPr>
                        <a:t>Constant </a:t>
                      </a:r>
                      <a:r>
                        <a:rPr lang="en-US" sz="2000" i="1" cap="none" baseline="0">
                          <a:effectLst/>
                          <a:latin typeface="+mn-lt"/>
                          <a:ea typeface="新細明體" panose="02020500000000000000" pitchFamily="18" charset="-120"/>
                        </a:rPr>
                        <a:t>a</a:t>
                      </a:r>
                      <a:r>
                        <a:rPr lang="en-US" sz="2000" cap="none" baseline="0">
                          <a:effectLst/>
                          <a:latin typeface="+mn-lt"/>
                          <a:ea typeface="新細明體" panose="02020500000000000000" pitchFamily="18" charset="-120"/>
                        </a:rPr>
                        <a:t> </a:t>
                      </a:r>
                    </a:p>
                  </a:txBody>
                  <a:tcPr marL="68580" marR="68580" marT="0" marB="0">
                    <a:lnL>
                      <a:noFill/>
                    </a:lnL>
                    <a:lnR>
                      <a:noFill/>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sz="2000" cap="none" baseline="0" dirty="0">
                          <a:effectLst/>
                          <a:latin typeface="+mn-lt"/>
                          <a:ea typeface="新細明體" panose="02020500000000000000" pitchFamily="18" charset="-120"/>
                        </a:rPr>
                        <a:t>-</a:t>
                      </a:r>
                    </a:p>
                  </a:txBody>
                  <a:tcPr marL="68580" marR="68580" marT="0" marB="0">
                    <a:lnL>
                      <a:noFill/>
                    </a:lnL>
                    <a:lnR>
                      <a:noFill/>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sz="2000" cap="none" baseline="0" dirty="0">
                          <a:effectLst/>
                          <a:latin typeface="+mn-lt"/>
                          <a:ea typeface="新細明體" panose="02020500000000000000" pitchFamily="18" charset="-120"/>
                        </a:rPr>
                        <a:t>-</a:t>
                      </a:r>
                    </a:p>
                  </a:txBody>
                  <a:tcPr marL="68580" marR="68580" marT="0" marB="0">
                    <a:lnL>
                      <a:noFill/>
                    </a:lnL>
                    <a:lnR>
                      <a:noFill/>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sz="2000" cap="none" baseline="0" dirty="0">
                          <a:effectLst/>
                          <a:latin typeface="+mn-lt"/>
                          <a:ea typeface="新細明體" panose="02020500000000000000" pitchFamily="18" charset="-120"/>
                        </a:rPr>
                        <a:t>8</a:t>
                      </a:r>
                    </a:p>
                  </a:txBody>
                  <a:tcPr marL="68580" marR="68580" marT="0" marB="0">
                    <a:lnL>
                      <a:noFill/>
                    </a:lnL>
                    <a:lnR>
                      <a:noFill/>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endParaRPr lang="en-US" sz="2000" cap="none" baseline="0" dirty="0">
                        <a:effectLst/>
                        <a:latin typeface="+mn-lt"/>
                        <a:ea typeface="新細明體" panose="02020500000000000000" pitchFamily="18" charset="-120"/>
                      </a:endParaRPr>
                    </a:p>
                  </a:txBody>
                  <a:tcPr marL="68580" marR="68580" marT="0" marB="0">
                    <a:lnL>
                      <a:noFill/>
                    </a:lnL>
                    <a:lnR>
                      <a:noFill/>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27374977"/>
                  </a:ext>
                </a:extLst>
              </a:tr>
              <a:tr h="370840">
                <a:tc>
                  <a:txBody>
                    <a:bodyPr/>
                    <a:lstStyle/>
                    <a:p>
                      <a:pPr algn="l">
                        <a:spcAft>
                          <a:spcPts val="0"/>
                        </a:spcAft>
                      </a:pPr>
                      <a:r>
                        <a:rPr lang="en-US" sz="2000" cap="none" baseline="0" dirty="0">
                          <a:effectLst/>
                          <a:latin typeface="+mn-lt"/>
                          <a:ea typeface="新細明體" panose="02020500000000000000" pitchFamily="18" charset="-120"/>
                        </a:rPr>
                        <a:t>Causal and dilated </a:t>
                      </a:r>
                      <a:r>
                        <a:rPr lang="en-US" sz="2000" cap="none" baseline="0" dirty="0" smtClean="0">
                          <a:effectLst/>
                          <a:latin typeface="+mn-lt"/>
                          <a:ea typeface="新細明體" panose="02020500000000000000" pitchFamily="18" charset="-120"/>
                        </a:rPr>
                        <a:t>CNN</a:t>
                      </a:r>
                      <a:endParaRPr lang="en-US" sz="2000" cap="none" baseline="0" dirty="0">
                        <a:effectLst/>
                        <a:latin typeface="+mn-lt"/>
                        <a:ea typeface="新細明體" panose="02020500000000000000" pitchFamily="18" charset="-120"/>
                      </a:endParaRPr>
                    </a:p>
                  </a:txBody>
                  <a:tcPr marL="68580" marR="68580" marT="0" marB="0">
                    <a:lnL>
                      <a:noFill/>
                    </a:lnL>
                    <a:lnR>
                      <a:noFill/>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tcPr>
                </a:tc>
                <a:tc gridSpan="4">
                  <a:txBody>
                    <a:bodyPr/>
                    <a:lstStyle/>
                    <a:p>
                      <a:pPr algn="ctr">
                        <a:spcAft>
                          <a:spcPts val="0"/>
                        </a:spcAft>
                      </a:pPr>
                      <a:r>
                        <a:rPr lang="en-US" sz="2000" cap="none" baseline="0" dirty="0" smtClean="0">
                          <a:effectLst/>
                          <a:latin typeface="+mn-lt"/>
                          <a:ea typeface="新細明體" panose="02020500000000000000" pitchFamily="18" charset="-120"/>
                        </a:rPr>
                        <a:t>128 </a:t>
                      </a:r>
                      <a:r>
                        <a:rPr lang="en-US" sz="2000" cap="none" baseline="0" dirty="0">
                          <a:effectLst/>
                          <a:latin typeface="+mn-lt"/>
                          <a:ea typeface="新細明體" panose="02020500000000000000" pitchFamily="18" charset="-120"/>
                        </a:rPr>
                        <a:t>channels</a:t>
                      </a:r>
                    </a:p>
                  </a:txBody>
                  <a:tcPr marL="68580" marR="68580" marT="0" marB="0">
                    <a:lnL>
                      <a:noFill/>
                    </a:lnL>
                    <a:lnR>
                      <a:noFill/>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lnL>
                      <a:noFill/>
                    </a:lnL>
                    <a:lnR>
                      <a:noFill/>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lnL>
                      <a:noFill/>
                    </a:lnL>
                    <a:lnR>
                      <a:noFill/>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endParaRPr lang="en-US" sz="2000" cap="none" baseline="0" dirty="0">
                        <a:effectLst/>
                        <a:latin typeface="+mn-lt"/>
                        <a:ea typeface="新細明體" panose="02020500000000000000" pitchFamily="18" charset="-120"/>
                      </a:endParaRPr>
                    </a:p>
                  </a:txBody>
                  <a:tcPr marL="68580" marR="68580" marT="0" marB="0">
                    <a:lnL>
                      <a:noFill/>
                    </a:lnL>
                    <a:lnR>
                      <a:noFill/>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35351533"/>
                  </a:ext>
                </a:extLst>
              </a:tr>
              <a:tr h="370840">
                <a:tc>
                  <a:txBody>
                    <a:bodyPr/>
                    <a:lstStyle/>
                    <a:p>
                      <a:pPr algn="l">
                        <a:spcAft>
                          <a:spcPts val="0"/>
                        </a:spcAft>
                      </a:pPr>
                      <a:r>
                        <a:rPr lang="en-US" sz="2000" cap="none" baseline="0" dirty="0">
                          <a:effectLst/>
                          <a:latin typeface="+mn-lt"/>
                          <a:ea typeface="新細明體" panose="02020500000000000000" pitchFamily="18" charset="-120"/>
                        </a:rPr>
                        <a:t>1×1 </a:t>
                      </a:r>
                      <a:r>
                        <a:rPr lang="en-US" sz="2000" cap="none" baseline="0" dirty="0" smtClean="0">
                          <a:effectLst/>
                          <a:latin typeface="+mn-lt"/>
                          <a:ea typeface="新細明體" panose="02020500000000000000" pitchFamily="18" charset="-120"/>
                        </a:rPr>
                        <a:t>CNN </a:t>
                      </a:r>
                      <a:r>
                        <a:rPr lang="en-US" sz="2000" cap="none" baseline="0" dirty="0">
                          <a:effectLst/>
                          <a:latin typeface="+mn-lt"/>
                          <a:ea typeface="新細明體" panose="02020500000000000000" pitchFamily="18" charset="-120"/>
                        </a:rPr>
                        <a:t>in residual block</a:t>
                      </a:r>
                    </a:p>
                  </a:txBody>
                  <a:tcPr marL="68580" marR="68580" marT="0" marB="0">
                    <a:lnL>
                      <a:noFill/>
                    </a:lnL>
                    <a:lnR>
                      <a:noFill/>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tcPr>
                </a:tc>
                <a:tc gridSpan="4">
                  <a:txBody>
                    <a:bodyPr/>
                    <a:lstStyle/>
                    <a:p>
                      <a:pPr algn="ctr">
                        <a:spcAft>
                          <a:spcPts val="0"/>
                        </a:spcAft>
                      </a:pPr>
                      <a:r>
                        <a:rPr lang="en-US" sz="2000" cap="none" baseline="0" dirty="0" smtClean="0">
                          <a:effectLst/>
                          <a:latin typeface="+mn-lt"/>
                          <a:ea typeface="新細明體" panose="02020500000000000000" pitchFamily="18" charset="-120"/>
                        </a:rPr>
                        <a:t>128 </a:t>
                      </a:r>
                      <a:r>
                        <a:rPr lang="en-US" sz="2000" cap="none" baseline="0" dirty="0">
                          <a:effectLst/>
                          <a:latin typeface="+mn-lt"/>
                          <a:ea typeface="新細明體" panose="02020500000000000000" pitchFamily="18" charset="-120"/>
                        </a:rPr>
                        <a:t>channels</a:t>
                      </a:r>
                    </a:p>
                  </a:txBody>
                  <a:tcPr marL="68580" marR="68580" marT="0" marB="0">
                    <a:lnL>
                      <a:noFill/>
                    </a:lnL>
                    <a:lnR>
                      <a:noFill/>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lnL>
                      <a:noFill/>
                    </a:lnL>
                    <a:lnR>
                      <a:noFill/>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lnL>
                      <a:noFill/>
                    </a:lnL>
                    <a:lnR>
                      <a:noFill/>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endParaRPr lang="en-US" sz="2000" cap="none" baseline="0" dirty="0">
                        <a:effectLst/>
                        <a:latin typeface="+mn-lt"/>
                        <a:ea typeface="新細明體" panose="02020500000000000000" pitchFamily="18" charset="-120"/>
                      </a:endParaRPr>
                    </a:p>
                  </a:txBody>
                  <a:tcPr marL="68580" marR="68580" marT="0" marB="0">
                    <a:lnL>
                      <a:noFill/>
                    </a:lnL>
                    <a:lnR>
                      <a:noFill/>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2877991"/>
                  </a:ext>
                </a:extLst>
              </a:tr>
              <a:tr h="370840">
                <a:tc>
                  <a:txBody>
                    <a:bodyPr/>
                    <a:lstStyle/>
                    <a:p>
                      <a:pPr algn="l">
                        <a:spcAft>
                          <a:spcPts val="0"/>
                        </a:spcAft>
                      </a:pPr>
                      <a:r>
                        <a:rPr lang="en-US" sz="2000" cap="none" baseline="0" dirty="0">
                          <a:effectLst/>
                          <a:latin typeface="+mn-lt"/>
                          <a:ea typeface="新細明體" panose="02020500000000000000" pitchFamily="18" charset="-120"/>
                        </a:rPr>
                        <a:t>1×1 </a:t>
                      </a:r>
                      <a:r>
                        <a:rPr lang="en-US" sz="2000" cap="none" baseline="0" dirty="0" smtClean="0">
                          <a:effectLst/>
                          <a:latin typeface="+mn-lt"/>
                          <a:ea typeface="新細明體" panose="02020500000000000000" pitchFamily="18" charset="-120"/>
                        </a:rPr>
                        <a:t>CNN </a:t>
                      </a:r>
                      <a:r>
                        <a:rPr lang="en-US" sz="2000" cap="none" baseline="0" dirty="0">
                          <a:effectLst/>
                          <a:latin typeface="+mn-lt"/>
                          <a:ea typeface="新細明體" panose="02020500000000000000" pitchFamily="18" charset="-120"/>
                        </a:rPr>
                        <a:t>between skip-connection and </a:t>
                      </a:r>
                      <a:r>
                        <a:rPr lang="en-US" sz="2000" cap="none" baseline="0" dirty="0" err="1">
                          <a:effectLst/>
                          <a:latin typeface="+mn-lt"/>
                          <a:ea typeface="新細明體" panose="02020500000000000000" pitchFamily="18" charset="-120"/>
                        </a:rPr>
                        <a:t>softmax</a:t>
                      </a:r>
                      <a:endParaRPr lang="en-US" sz="2000" cap="none" baseline="0" dirty="0">
                        <a:effectLst/>
                        <a:latin typeface="+mn-lt"/>
                        <a:ea typeface="新細明體" panose="02020500000000000000" pitchFamily="18" charset="-120"/>
                      </a:endParaRPr>
                    </a:p>
                  </a:txBody>
                  <a:tcPr marL="68580" marR="68580" marT="0" marB="0">
                    <a:lnL>
                      <a:noFill/>
                    </a:lnL>
                    <a:lnR>
                      <a:noFill/>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tcPr>
                </a:tc>
                <a:tc gridSpan="4">
                  <a:txBody>
                    <a:bodyPr/>
                    <a:lstStyle/>
                    <a:p>
                      <a:pPr algn="ctr">
                        <a:spcAft>
                          <a:spcPts val="0"/>
                        </a:spcAft>
                      </a:pPr>
                      <a:r>
                        <a:rPr lang="en-US" sz="2000" cap="none" baseline="0" dirty="0" smtClean="0">
                          <a:effectLst/>
                          <a:latin typeface="+mn-lt"/>
                          <a:ea typeface="新細明體" panose="02020500000000000000" pitchFamily="18" charset="-120"/>
                        </a:rPr>
                        <a:t>64 </a:t>
                      </a:r>
                      <a:r>
                        <a:rPr lang="en-US" sz="2000" cap="none" baseline="0" dirty="0">
                          <a:effectLst/>
                          <a:latin typeface="+mn-lt"/>
                          <a:ea typeface="新細明體" panose="02020500000000000000" pitchFamily="18" charset="-120"/>
                        </a:rPr>
                        <a:t>channels</a:t>
                      </a:r>
                    </a:p>
                  </a:txBody>
                  <a:tcPr marL="68580" marR="68580" marT="0" marB="0">
                    <a:lnL>
                      <a:noFill/>
                    </a:lnL>
                    <a:lnR>
                      <a:noFill/>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lnL>
                      <a:noFill/>
                    </a:lnL>
                    <a:lnR>
                      <a:noFill/>
                    </a:lnR>
                    <a:lnT>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a:noFill/>
                    </a:lnL>
                    <a:lnR>
                      <a:noFill/>
                    </a:lnR>
                    <a:lnT>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endParaRPr lang="en-US" sz="2000" cap="none" baseline="0" dirty="0">
                        <a:effectLst/>
                        <a:latin typeface="+mn-lt"/>
                        <a:ea typeface="新細明體" panose="02020500000000000000" pitchFamily="18" charset="-120"/>
                      </a:endParaRPr>
                    </a:p>
                  </a:txBody>
                  <a:tcPr marL="68580" marR="68580" marT="0" marB="0">
                    <a:lnL>
                      <a:noFill/>
                    </a:lnL>
                    <a:lnR>
                      <a:noFill/>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30319911"/>
                  </a:ext>
                </a:extLst>
              </a:tr>
              <a:tr h="370840">
                <a:tc>
                  <a:txBody>
                    <a:bodyPr/>
                    <a:lstStyle/>
                    <a:p>
                      <a:pPr algn="l">
                        <a:spcAft>
                          <a:spcPts val="0"/>
                        </a:spcAft>
                      </a:pPr>
                      <a:r>
                        <a:rPr lang="en-US" sz="2000" cap="none" baseline="0" dirty="0" smtClean="0">
                          <a:effectLst/>
                          <a:latin typeface="+mn-lt"/>
                          <a:ea typeface="新細明體" panose="02020500000000000000" pitchFamily="18" charset="-120"/>
                        </a:rPr>
                        <a:t>Number of parameters (×10</a:t>
                      </a:r>
                      <a:r>
                        <a:rPr lang="en-US" sz="2000" cap="none" baseline="30000" dirty="0" smtClean="0">
                          <a:effectLst/>
                          <a:latin typeface="+mn-lt"/>
                          <a:ea typeface="新細明體" panose="02020500000000000000" pitchFamily="18" charset="-120"/>
                        </a:rPr>
                        <a:t>6</a:t>
                      </a:r>
                      <a:r>
                        <a:rPr lang="en-US" sz="2000" cap="none" baseline="0" dirty="0" smtClean="0">
                          <a:effectLst/>
                          <a:latin typeface="+mn-lt"/>
                          <a:ea typeface="新細明體" panose="02020500000000000000" pitchFamily="18" charset="-120"/>
                        </a:rPr>
                        <a:t>)</a:t>
                      </a:r>
                      <a:endParaRPr lang="en-US" sz="2000" cap="none" baseline="0" dirty="0">
                        <a:effectLst/>
                        <a:latin typeface="+mn-lt"/>
                        <a:ea typeface="新細明體" panose="02020500000000000000" pitchFamily="18" charset="-120"/>
                      </a:endParaRPr>
                    </a:p>
                  </a:txBody>
                  <a:tcPr marL="68580" marR="68580" marT="0" marB="0">
                    <a:lnL>
                      <a:noFill/>
                    </a:lnL>
                    <a:lnR>
                      <a:noFill/>
                    </a:lnR>
                    <a:lnT>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sz="2000" cap="none" baseline="0" dirty="0" smtClean="0">
                          <a:effectLst/>
                          <a:latin typeface="+mn-lt"/>
                          <a:ea typeface="新細明體" panose="02020500000000000000" pitchFamily="18" charset="-120"/>
                        </a:rPr>
                        <a:t>2.8</a:t>
                      </a:r>
                      <a:endParaRPr lang="en-US" sz="2000" cap="none" baseline="0" dirty="0">
                        <a:effectLst/>
                        <a:latin typeface="+mn-lt"/>
                        <a:ea typeface="新細明體" panose="02020500000000000000" pitchFamily="18" charset="-120"/>
                      </a:endParaRPr>
                    </a:p>
                  </a:txBody>
                  <a:tcPr marL="68580" marR="68580" marT="0" marB="0">
                    <a:lnL>
                      <a:noFill/>
                    </a:lnL>
                    <a:lnR>
                      <a:noFill/>
                    </a:lnR>
                    <a:lnT>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sz="2000" cap="none" baseline="0" dirty="0" smtClean="0">
                          <a:effectLst/>
                          <a:latin typeface="+mn-lt"/>
                          <a:ea typeface="新細明體" panose="02020500000000000000" pitchFamily="18" charset="-120"/>
                        </a:rPr>
                        <a:t>15</a:t>
                      </a:r>
                      <a:endParaRPr lang="en-US" sz="2000" cap="none" baseline="0" dirty="0">
                        <a:effectLst/>
                        <a:latin typeface="+mn-lt"/>
                        <a:ea typeface="新細明體" panose="02020500000000000000" pitchFamily="18" charset="-120"/>
                      </a:endParaRPr>
                    </a:p>
                  </a:txBody>
                  <a:tcPr marL="68580" marR="68580" marT="0" marB="0">
                    <a:lnL>
                      <a:noFill/>
                    </a:lnL>
                    <a:lnR>
                      <a:noFill/>
                    </a:lnR>
                    <a:lnT>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sz="2000" cap="none" baseline="0" dirty="0" smtClean="0">
                          <a:effectLst/>
                          <a:latin typeface="+mn-lt"/>
                          <a:ea typeface="新細明體" panose="02020500000000000000" pitchFamily="18" charset="-120"/>
                        </a:rPr>
                        <a:t>15</a:t>
                      </a:r>
                      <a:endParaRPr lang="en-US" sz="2000" cap="none" baseline="0" dirty="0">
                        <a:effectLst/>
                        <a:latin typeface="+mn-lt"/>
                        <a:ea typeface="新細明體" panose="02020500000000000000" pitchFamily="18" charset="-120"/>
                      </a:endParaRPr>
                    </a:p>
                  </a:txBody>
                  <a:tcPr marL="68580" marR="68580" marT="0" marB="0">
                    <a:lnL>
                      <a:noFill/>
                    </a:lnL>
                    <a:lnR>
                      <a:noFill/>
                    </a:lnR>
                    <a:lnT>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sz="2000" cap="none" baseline="0" dirty="0" smtClean="0">
                          <a:effectLst/>
                          <a:latin typeface="+mn-lt"/>
                          <a:ea typeface="新細明體" panose="02020500000000000000" pitchFamily="18" charset="-120"/>
                        </a:rPr>
                        <a:t>15</a:t>
                      </a:r>
                      <a:endParaRPr lang="en-US" sz="2000" cap="none" baseline="0" dirty="0">
                        <a:effectLst/>
                        <a:latin typeface="+mn-lt"/>
                        <a:ea typeface="新細明體" panose="02020500000000000000" pitchFamily="18" charset="-120"/>
                      </a:endParaRPr>
                    </a:p>
                  </a:txBody>
                  <a:tcPr marL="68580" marR="68580" marT="0" marB="0">
                    <a:lnL>
                      <a:noFill/>
                    </a:lnL>
                    <a:lnR>
                      <a:noFill/>
                    </a:lnR>
                    <a:lnT>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3275627"/>
                  </a:ext>
                </a:extLst>
              </a:tr>
            </a:tbl>
          </a:graphicData>
        </a:graphic>
      </p:graphicFrame>
    </p:spTree>
    <p:extLst>
      <p:ext uri="{BB962C8B-B14F-4D97-AF65-F5344CB8AC3E}">
        <p14:creationId xmlns:p14="http://schemas.microsoft.com/office/powerpoint/2010/main" val="26478863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Peak frequency extraction</a:t>
            </a:r>
            <a:endParaRPr lang="en-US" altLang="zh-TW" b="1" dirty="0">
              <a:latin typeface="+mn-lt"/>
            </a:endParaRPr>
          </a:p>
        </p:txBody>
      </p:sp>
      <p:sp>
        <p:nvSpPr>
          <p:cNvPr id="3" name="內容版面配置區 2"/>
          <p:cNvSpPr>
            <a:spLocks noGrp="1"/>
          </p:cNvSpPr>
          <p:nvPr>
            <p:ph idx="1"/>
          </p:nvPr>
        </p:nvSpPr>
        <p:spPr/>
        <p:txBody>
          <a:bodyPr>
            <a:normAutofit/>
          </a:bodyPr>
          <a:lstStyle/>
          <a:p>
            <a:r>
              <a:rPr lang="en-US" altLang="zh-TW" dirty="0" smtClean="0"/>
              <a:t>Power spectrum density</a:t>
            </a:r>
          </a:p>
          <a:p>
            <a:r>
              <a:rPr lang="en-US" altLang="zh-TW" dirty="0" smtClean="0"/>
              <a:t>Auxiliary </a:t>
            </a:r>
            <a:r>
              <a:rPr lang="en-US" altLang="zh-TW" dirty="0" smtClean="0"/>
              <a:t>feature: </a:t>
            </a:r>
            <a:r>
              <a:rPr lang="en-US" altLang="zh-TW" dirty="0"/>
              <a:t>500Hz </a:t>
            </a:r>
            <a:r>
              <a:rPr lang="en-US" altLang="zh-TW" dirty="0" smtClean="0"/>
              <a:t>(unseen)</a:t>
            </a:r>
            <a:endParaRPr lang="en-US" altLang="zh-TW" dirty="0"/>
          </a:p>
          <a:p>
            <a:endParaRPr lang="en-US" altLang="zh-TW" dirty="0" smtClean="0"/>
          </a:p>
          <a:p>
            <a:pPr lvl="1"/>
            <a:endParaRPr lang="en-US" altLang="zh-TW" dirty="0"/>
          </a:p>
          <a:p>
            <a:pPr lvl="1"/>
            <a:endParaRPr lang="en-US" altLang="zh-TW" dirty="0" smtClean="0"/>
          </a:p>
          <a:p>
            <a:pPr lvl="1"/>
            <a:endParaRPr lang="en-US" altLang="zh-TW" dirty="0" smtClean="0"/>
          </a:p>
          <a:p>
            <a:pPr>
              <a:buFontTx/>
              <a:buChar char="-"/>
            </a:pPr>
            <a:endParaRPr lang="en-US" altLang="zh-TW" dirty="0" smtClean="0"/>
          </a:p>
        </p:txBody>
      </p:sp>
      <p:sp>
        <p:nvSpPr>
          <p:cNvPr id="6" name="矩形 5"/>
          <p:cNvSpPr/>
          <p:nvPr/>
        </p:nvSpPr>
        <p:spPr>
          <a:xfrm>
            <a:off x="628651" y="5992388"/>
            <a:ext cx="4163192" cy="523220"/>
          </a:xfrm>
          <a:prstGeom prst="rect">
            <a:avLst/>
          </a:prstGeom>
          <a:noFill/>
        </p:spPr>
        <p:txBody>
          <a:bodyPr wrap="square" lIns="91440" tIns="45720" rIns="91440" bIns="45720">
            <a:spAutoFit/>
          </a:bodyPr>
          <a:lstStyle/>
          <a:p>
            <a:pPr algn="ctr"/>
            <a:r>
              <a:rPr lang="en-US" altLang="zh-TW" sz="2800" b="1" cap="none" spc="0" dirty="0" err="1" smtClean="0">
                <a:ln w="0">
                  <a:noFill/>
                </a:ln>
                <a:solidFill>
                  <a:schemeClr val="tx1"/>
                </a:solidFill>
              </a:rPr>
              <a:t>WNf</a:t>
            </a:r>
            <a:endParaRPr lang="zh-TW" altLang="en-US" sz="2800" b="1" cap="none" spc="0" dirty="0">
              <a:ln w="0">
                <a:noFill/>
              </a:ln>
              <a:solidFill>
                <a:schemeClr val="tx1"/>
              </a:solidFill>
            </a:endParaRPr>
          </a:p>
        </p:txBody>
      </p:sp>
      <p:sp>
        <p:nvSpPr>
          <p:cNvPr id="9" name="矩形 8"/>
          <p:cNvSpPr/>
          <p:nvPr/>
        </p:nvSpPr>
        <p:spPr>
          <a:xfrm>
            <a:off x="4854417" y="5998224"/>
            <a:ext cx="4335817" cy="523220"/>
          </a:xfrm>
          <a:prstGeom prst="rect">
            <a:avLst/>
          </a:prstGeom>
          <a:noFill/>
        </p:spPr>
        <p:txBody>
          <a:bodyPr wrap="square" lIns="91440" tIns="45720" rIns="91440" bIns="45720">
            <a:spAutoFit/>
          </a:bodyPr>
          <a:lstStyle/>
          <a:p>
            <a:pPr algn="ctr"/>
            <a:r>
              <a:rPr lang="en-US" altLang="zh-TW" sz="2800" b="1" cap="none" spc="0" dirty="0" err="1" smtClean="0">
                <a:ln w="0">
                  <a:noFill/>
                </a:ln>
                <a:solidFill>
                  <a:schemeClr val="tx1"/>
                </a:solidFill>
              </a:rPr>
              <a:t>pQPNet</a:t>
            </a:r>
            <a:endParaRPr lang="zh-TW" altLang="en-US" sz="2800" b="1" cap="none" spc="0" dirty="0">
              <a:ln w="0">
                <a:noFill/>
              </a:ln>
              <a:solidFill>
                <a:schemeClr val="tx1"/>
              </a:solidFill>
            </a:endParaRPr>
          </a:p>
        </p:txBody>
      </p:sp>
      <p:pic>
        <p:nvPicPr>
          <p:cNvPr id="12" name="圖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407" y="2809164"/>
            <a:ext cx="4299436" cy="3157398"/>
          </a:xfrm>
          <a:prstGeom prst="rect">
            <a:avLst/>
          </a:prstGeom>
        </p:spPr>
      </p:pic>
      <p:pic>
        <p:nvPicPr>
          <p:cNvPr id="13" name="圖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0727" y="2809164"/>
            <a:ext cx="4334602" cy="3183224"/>
          </a:xfrm>
          <a:prstGeom prst="rect">
            <a:avLst/>
          </a:prstGeom>
        </p:spPr>
      </p:pic>
    </p:spTree>
    <p:extLst>
      <p:ext uri="{BB962C8B-B14F-4D97-AF65-F5344CB8AC3E}">
        <p14:creationId xmlns:p14="http://schemas.microsoft.com/office/powerpoint/2010/main" val="1605163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Output single-tone sine wave</a:t>
            </a:r>
            <a:endParaRPr lang="en-US" altLang="zh-TW" b="1" dirty="0">
              <a:latin typeface="+mn-lt"/>
            </a:endParaRPr>
          </a:p>
        </p:txBody>
      </p:sp>
      <p:sp>
        <p:nvSpPr>
          <p:cNvPr id="3" name="內容版面配置區 2"/>
          <p:cNvSpPr>
            <a:spLocks noGrp="1"/>
          </p:cNvSpPr>
          <p:nvPr>
            <p:ph idx="1"/>
          </p:nvPr>
        </p:nvSpPr>
        <p:spPr/>
        <p:txBody>
          <a:bodyPr>
            <a:normAutofit/>
          </a:bodyPr>
          <a:lstStyle/>
          <a:p>
            <a:r>
              <a:rPr lang="en-US" altLang="zh-TW" dirty="0" smtClean="0"/>
              <a:t>Auxiliary </a:t>
            </a:r>
            <a:r>
              <a:rPr lang="en-US" altLang="zh-TW" dirty="0" smtClean="0"/>
              <a:t>feature: </a:t>
            </a:r>
            <a:r>
              <a:rPr lang="en-US" altLang="zh-TW" dirty="0" smtClean="0"/>
              <a:t>500Hz (unseen)</a:t>
            </a:r>
            <a:endParaRPr lang="en-US" altLang="zh-TW" dirty="0" smtClean="0"/>
          </a:p>
          <a:p>
            <a:pPr lvl="1"/>
            <a:endParaRPr lang="en-US" altLang="zh-TW" dirty="0"/>
          </a:p>
          <a:p>
            <a:pPr lvl="1"/>
            <a:endParaRPr lang="en-US" altLang="zh-TW" dirty="0" smtClean="0"/>
          </a:p>
          <a:p>
            <a:pPr lvl="1"/>
            <a:endParaRPr lang="en-US" altLang="zh-TW" dirty="0" smtClean="0"/>
          </a:p>
          <a:p>
            <a:pPr>
              <a:buFontTx/>
              <a:buChar char="-"/>
            </a:pPr>
            <a:endParaRPr lang="en-US" altLang="zh-TW" dirty="0" smtClean="0"/>
          </a:p>
        </p:txBody>
      </p:sp>
      <p:sp>
        <p:nvSpPr>
          <p:cNvPr id="6" name="矩形 5"/>
          <p:cNvSpPr/>
          <p:nvPr/>
        </p:nvSpPr>
        <p:spPr>
          <a:xfrm>
            <a:off x="628648" y="5439836"/>
            <a:ext cx="3892241" cy="523220"/>
          </a:xfrm>
          <a:prstGeom prst="rect">
            <a:avLst/>
          </a:prstGeom>
          <a:noFill/>
        </p:spPr>
        <p:txBody>
          <a:bodyPr wrap="square" lIns="91440" tIns="45720" rIns="91440" bIns="45720">
            <a:spAutoFit/>
          </a:bodyPr>
          <a:lstStyle/>
          <a:p>
            <a:pPr algn="ctr"/>
            <a:r>
              <a:rPr lang="en-US" altLang="zh-TW" sz="2800" b="1" cap="none" spc="0" dirty="0" err="1" smtClean="0">
                <a:ln w="0">
                  <a:noFill/>
                </a:ln>
                <a:solidFill>
                  <a:schemeClr val="tx1"/>
                </a:solidFill>
              </a:rPr>
              <a:t>WNf</a:t>
            </a:r>
            <a:endParaRPr lang="zh-TW" altLang="en-US" sz="2800" b="1" cap="none" spc="0" dirty="0">
              <a:ln w="0">
                <a:noFill/>
              </a:ln>
              <a:solidFill>
                <a:schemeClr val="tx1"/>
              </a:solidFill>
            </a:endParaRPr>
          </a:p>
        </p:txBody>
      </p:sp>
      <p:sp>
        <p:nvSpPr>
          <p:cNvPr id="9" name="矩形 8"/>
          <p:cNvSpPr/>
          <p:nvPr/>
        </p:nvSpPr>
        <p:spPr>
          <a:xfrm>
            <a:off x="4623109" y="5439836"/>
            <a:ext cx="3892241" cy="523220"/>
          </a:xfrm>
          <a:prstGeom prst="rect">
            <a:avLst/>
          </a:prstGeom>
          <a:noFill/>
        </p:spPr>
        <p:txBody>
          <a:bodyPr wrap="square" lIns="91440" tIns="45720" rIns="91440" bIns="45720">
            <a:spAutoFit/>
          </a:bodyPr>
          <a:lstStyle/>
          <a:p>
            <a:pPr algn="ctr"/>
            <a:r>
              <a:rPr lang="en-US" altLang="zh-TW" sz="2800" b="1" cap="none" spc="0" dirty="0" err="1" smtClean="0">
                <a:ln w="0">
                  <a:noFill/>
                </a:ln>
                <a:solidFill>
                  <a:schemeClr val="tx1"/>
                </a:solidFill>
              </a:rPr>
              <a:t>pQPNet</a:t>
            </a:r>
            <a:endParaRPr lang="zh-TW" altLang="en-US" sz="2800" b="1" cap="none" spc="0" dirty="0">
              <a:ln w="0">
                <a:noFill/>
              </a:ln>
              <a:solidFill>
                <a:schemeClr val="tx1"/>
              </a:solidFill>
            </a:endParaRPr>
          </a:p>
        </p:txBody>
      </p:sp>
      <p:pic>
        <p:nvPicPr>
          <p:cNvPr id="4" name="圖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649" y="2562751"/>
            <a:ext cx="3892240" cy="2877085"/>
          </a:xfrm>
          <a:prstGeom prst="rect">
            <a:avLst/>
          </a:prstGeom>
        </p:spPr>
      </p:pic>
      <p:pic>
        <p:nvPicPr>
          <p:cNvPr id="5" name="圖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3109" y="2567823"/>
            <a:ext cx="3892241" cy="2872013"/>
          </a:xfrm>
          <a:prstGeom prst="rect">
            <a:avLst/>
          </a:prstGeom>
        </p:spPr>
      </p:pic>
    </p:spTree>
    <p:extLst>
      <p:ext uri="{BB962C8B-B14F-4D97-AF65-F5344CB8AC3E}">
        <p14:creationId xmlns:p14="http://schemas.microsoft.com/office/powerpoint/2010/main" val="5987837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Outline</a:t>
            </a:r>
            <a:endParaRPr lang="zh-TW" altLang="en-US" b="1" dirty="0">
              <a:latin typeface="+mn-lt"/>
            </a:endParaRPr>
          </a:p>
        </p:txBody>
      </p:sp>
      <p:sp>
        <p:nvSpPr>
          <p:cNvPr id="3" name="內容版面配置區 2"/>
          <p:cNvSpPr>
            <a:spLocks noGrp="1"/>
          </p:cNvSpPr>
          <p:nvPr>
            <p:ph idx="1"/>
          </p:nvPr>
        </p:nvSpPr>
        <p:spPr/>
        <p:txBody>
          <a:bodyPr>
            <a:normAutofit/>
          </a:bodyPr>
          <a:lstStyle/>
          <a:p>
            <a:r>
              <a:rPr lang="en-US" altLang="zh-TW" dirty="0" smtClean="0"/>
              <a:t>Introduction</a:t>
            </a:r>
          </a:p>
          <a:p>
            <a:r>
              <a:rPr lang="en-US" altLang="zh-TW" dirty="0" err="1" smtClean="0"/>
              <a:t>WaveNet</a:t>
            </a:r>
            <a:endParaRPr lang="en-US" altLang="zh-TW" dirty="0" smtClean="0"/>
          </a:p>
          <a:p>
            <a:r>
              <a:rPr lang="en-US" altLang="zh-TW" dirty="0" smtClean="0"/>
              <a:t>Quasi-Periodic </a:t>
            </a:r>
            <a:r>
              <a:rPr lang="en-US" altLang="zh-TW" dirty="0" err="1" smtClean="0"/>
              <a:t>WaveNet</a:t>
            </a:r>
            <a:r>
              <a:rPr lang="en-US" altLang="zh-TW" dirty="0" smtClean="0"/>
              <a:t> (</a:t>
            </a:r>
            <a:r>
              <a:rPr lang="en-US" altLang="zh-TW" dirty="0" err="1" smtClean="0"/>
              <a:t>QPNet</a:t>
            </a:r>
            <a:r>
              <a:rPr lang="en-US" altLang="zh-TW" dirty="0" smtClean="0"/>
              <a:t>)</a:t>
            </a:r>
          </a:p>
          <a:p>
            <a:r>
              <a:rPr lang="en-US" altLang="zh-TW" dirty="0" smtClean="0"/>
              <a:t>Experiments</a:t>
            </a:r>
          </a:p>
          <a:p>
            <a:r>
              <a:rPr lang="en-US" altLang="zh-TW" dirty="0" smtClean="0"/>
              <a:t>Conclusion</a:t>
            </a:r>
          </a:p>
          <a:p>
            <a:pPr lvl="1"/>
            <a:endParaRPr lang="en-US" altLang="zh-TW" dirty="0" smtClean="0"/>
          </a:p>
          <a:p>
            <a:endParaRPr lang="en-US" altLang="zh-TW" dirty="0" smtClean="0"/>
          </a:p>
          <a:p>
            <a:pPr lvl="1"/>
            <a:endParaRPr lang="en-US" altLang="zh-TW" dirty="0" smtClean="0"/>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2</a:t>
            </a:fld>
            <a:endParaRPr lang="zh-TW" altLang="en-US"/>
          </a:p>
        </p:txBody>
      </p:sp>
    </p:spTree>
    <p:extLst>
      <p:ext uri="{BB962C8B-B14F-4D97-AF65-F5344CB8AC3E}">
        <p14:creationId xmlns:p14="http://schemas.microsoft.com/office/powerpoint/2010/main" val="425905626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Dense factor comparison</a:t>
            </a:r>
            <a:endParaRPr lang="zh-TW" altLang="en-US" b="1" dirty="0">
              <a:latin typeface="+mn-lt"/>
            </a:endParaRPr>
          </a:p>
        </p:txBody>
      </p:sp>
      <p:sp>
        <p:nvSpPr>
          <p:cNvPr id="3" name="內容版面配置區 2"/>
          <p:cNvSpPr>
            <a:spLocks noGrp="1"/>
          </p:cNvSpPr>
          <p:nvPr>
            <p:ph idx="1"/>
          </p:nvPr>
        </p:nvSpPr>
        <p:spPr/>
        <p:txBody>
          <a:bodyPr>
            <a:normAutofit/>
          </a:bodyPr>
          <a:lstStyle/>
          <a:p>
            <a:r>
              <a:rPr lang="en-US" altLang="zh-TW" dirty="0" err="1" smtClean="0"/>
              <a:t>pQPNet</a:t>
            </a:r>
            <a:r>
              <a:rPr lang="en-US" altLang="zh-TW" dirty="0" smtClean="0"/>
              <a:t> with dense factor 1</a:t>
            </a:r>
            <a:r>
              <a:rPr lang="en-US" altLang="zh-TW" dirty="0" smtClean="0"/>
              <a:t>, 2, 4, 8, 16, 32, 64</a:t>
            </a:r>
            <a:endParaRPr lang="en-US" altLang="zh-TW" dirty="0" smtClean="0"/>
          </a:p>
          <a:p>
            <a:r>
              <a:rPr lang="en-US" altLang="zh-TW" dirty="0" smtClean="0"/>
              <a:t>Dense factor 1 and 2 are unstable</a:t>
            </a:r>
          </a:p>
          <a:p>
            <a:r>
              <a:rPr lang="en-US" altLang="zh-TW" dirty="0" smtClean="0"/>
              <a:t>Dense factor 32 and 64 easily degenerate PDCNN into DCNN in the high </a:t>
            </a:r>
            <a:r>
              <a:rPr lang="en-US" altLang="zh-TW" i="1" dirty="0" smtClean="0"/>
              <a:t>F</a:t>
            </a:r>
            <a:r>
              <a:rPr lang="en-US" altLang="zh-TW" baseline="-25000" dirty="0" smtClean="0"/>
              <a:t>0</a:t>
            </a:r>
            <a:r>
              <a:rPr lang="en-US" altLang="zh-TW" dirty="0" smtClean="0"/>
              <a:t> cases</a:t>
            </a:r>
          </a:p>
          <a:p>
            <a:r>
              <a:rPr lang="en-US" altLang="zh-TW" dirty="0" smtClean="0"/>
              <a:t>We set dense factor 8 for the balance of speech quality and pitch-accuracy</a:t>
            </a:r>
          </a:p>
          <a:p>
            <a:pPr lvl="1"/>
            <a:endParaRPr lang="en-US" altLang="zh-TW" dirty="0" smtClean="0"/>
          </a:p>
          <a:p>
            <a:endParaRPr lang="en-US" altLang="zh-TW" dirty="0" smtClean="0"/>
          </a:p>
          <a:p>
            <a:pPr lvl="1"/>
            <a:endParaRPr lang="en-US" altLang="zh-TW" dirty="0" smtClean="0"/>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29</a:t>
            </a:fld>
            <a:endParaRPr lang="zh-TW" altLang="en-US"/>
          </a:p>
        </p:txBody>
      </p:sp>
    </p:spTree>
    <p:extLst>
      <p:ext uri="{BB962C8B-B14F-4D97-AF65-F5344CB8AC3E}">
        <p14:creationId xmlns:p14="http://schemas.microsoft.com/office/powerpoint/2010/main" val="207598756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Model comparison</a:t>
            </a:r>
            <a:endParaRPr lang="zh-TW" altLang="en-US" b="1" dirty="0">
              <a:latin typeface="+mn-lt"/>
            </a:endParaRPr>
          </a:p>
        </p:txBody>
      </p:sp>
      <p:sp>
        <p:nvSpPr>
          <p:cNvPr id="3" name="內容版面配置區 2"/>
          <p:cNvSpPr>
            <a:spLocks noGrp="1"/>
          </p:cNvSpPr>
          <p:nvPr>
            <p:ph idx="1"/>
          </p:nvPr>
        </p:nvSpPr>
        <p:spPr/>
        <p:txBody>
          <a:bodyPr>
            <a:normAutofit/>
          </a:bodyPr>
          <a:lstStyle/>
          <a:p>
            <a:r>
              <a:rPr lang="en-US" altLang="zh-TW" dirty="0" smtClean="0"/>
              <a:t>PDCNN significantly improve the capability of periodicity modeling</a:t>
            </a:r>
          </a:p>
          <a:p>
            <a:endParaRPr lang="en-US" altLang="zh-TW" dirty="0" smtClean="0"/>
          </a:p>
          <a:p>
            <a:endParaRPr lang="en-US" altLang="zh-TW" dirty="0" smtClean="0"/>
          </a:p>
          <a:p>
            <a:pPr lvl="1"/>
            <a:endParaRPr lang="en-US" altLang="zh-TW" dirty="0" smtClean="0"/>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30</a:t>
            </a:fld>
            <a:endParaRPr lang="zh-TW" altLang="en-US"/>
          </a:p>
        </p:txBody>
      </p:sp>
      <p:pic>
        <p:nvPicPr>
          <p:cNvPr id="5" name="圖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1607" y="2610760"/>
            <a:ext cx="6340786" cy="1999754"/>
          </a:xfrm>
          <a:prstGeom prst="rect">
            <a:avLst/>
          </a:prstGeom>
        </p:spPr>
      </p:pic>
      <p:pic>
        <p:nvPicPr>
          <p:cNvPr id="7" name="圖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01607" y="4610514"/>
            <a:ext cx="6389580" cy="2031729"/>
          </a:xfrm>
          <a:prstGeom prst="rect">
            <a:avLst/>
          </a:prstGeom>
        </p:spPr>
      </p:pic>
    </p:spTree>
    <p:extLst>
      <p:ext uri="{BB962C8B-B14F-4D97-AF65-F5344CB8AC3E}">
        <p14:creationId xmlns:p14="http://schemas.microsoft.com/office/powerpoint/2010/main" val="11506571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Experiments setting</a:t>
            </a:r>
            <a:endParaRPr lang="zh-TW" altLang="en-US" b="1" dirty="0">
              <a:latin typeface="+mn-lt"/>
            </a:endParaRPr>
          </a:p>
        </p:txBody>
      </p:sp>
      <p:sp>
        <p:nvSpPr>
          <p:cNvPr id="3" name="內容版面配置區 2"/>
          <p:cNvSpPr>
            <a:spLocks noGrp="1"/>
          </p:cNvSpPr>
          <p:nvPr>
            <p:ph idx="1"/>
          </p:nvPr>
        </p:nvSpPr>
        <p:spPr/>
        <p:txBody>
          <a:bodyPr>
            <a:normAutofit/>
          </a:bodyPr>
          <a:lstStyle/>
          <a:p>
            <a:r>
              <a:rPr lang="en-US" altLang="zh-TW" dirty="0" smtClean="0"/>
              <a:t>Corpus for </a:t>
            </a:r>
            <a:r>
              <a:rPr lang="en-US" altLang="zh-TW" dirty="0" err="1" smtClean="0"/>
              <a:t>WaveNet</a:t>
            </a:r>
            <a:r>
              <a:rPr lang="en-US" altLang="zh-TW" dirty="0" smtClean="0"/>
              <a:t>-based vocoder</a:t>
            </a:r>
          </a:p>
          <a:p>
            <a:pPr lvl="1"/>
            <a:r>
              <a:rPr lang="en-US" altLang="zh-TW" dirty="0" smtClean="0"/>
              <a:t>VCC2018 and </a:t>
            </a:r>
            <a:r>
              <a:rPr lang="en-US" altLang="zh-TW" dirty="0" err="1" smtClean="0"/>
              <a:t>patrial</a:t>
            </a:r>
            <a:r>
              <a:rPr lang="en-US" altLang="zh-TW" dirty="0" smtClean="0"/>
              <a:t> CMU ARCTIC </a:t>
            </a:r>
          </a:p>
          <a:p>
            <a:pPr lvl="1"/>
            <a:r>
              <a:rPr lang="en-US" altLang="zh-TW" dirty="0" smtClean="0"/>
              <a:t>Training (VCC2018): 81 sentences * 12 speakers</a:t>
            </a:r>
          </a:p>
          <a:p>
            <a:pPr lvl="1"/>
            <a:r>
              <a:rPr lang="en-US" altLang="zh-TW" dirty="0" smtClean="0"/>
              <a:t>Training (ARCTIC): 1034 utterances * 2 speakers</a:t>
            </a:r>
          </a:p>
          <a:p>
            <a:pPr lvl="1"/>
            <a:r>
              <a:rPr lang="en-US" altLang="zh-TW" dirty="0" smtClean="0"/>
              <a:t>Testing (SPOKE set): 35 utterances / speaker</a:t>
            </a:r>
          </a:p>
          <a:p>
            <a:r>
              <a:rPr lang="en-US" altLang="zh-TW" dirty="0" smtClean="0"/>
              <a:t>Models</a:t>
            </a:r>
          </a:p>
          <a:p>
            <a:pPr lvl="1"/>
            <a:r>
              <a:rPr lang="en-US" altLang="zh-TW" dirty="0" err="1" smtClean="0"/>
              <a:t>QPNet</a:t>
            </a:r>
            <a:r>
              <a:rPr lang="en-US" altLang="zh-TW" dirty="0" smtClean="0"/>
              <a:t> / </a:t>
            </a:r>
            <a:r>
              <a:rPr lang="en-US" altLang="zh-TW" dirty="0" err="1" smtClean="0"/>
              <a:t>rQPNet</a:t>
            </a:r>
            <a:r>
              <a:rPr lang="en-US" altLang="zh-TW" dirty="0" smtClean="0"/>
              <a:t> with cont./ disc. </a:t>
            </a:r>
            <a:r>
              <a:rPr lang="en-US" altLang="zh-TW" i="1" dirty="0" smtClean="0"/>
              <a:t>E</a:t>
            </a:r>
            <a:r>
              <a:rPr lang="en-US" altLang="zh-TW" baseline="-25000" dirty="0" smtClean="0"/>
              <a:t>t</a:t>
            </a:r>
          </a:p>
          <a:p>
            <a:pPr lvl="1"/>
            <a:r>
              <a:rPr lang="en-US" altLang="zh-TW" dirty="0" err="1" smtClean="0"/>
              <a:t>WNf</a:t>
            </a:r>
            <a:r>
              <a:rPr lang="en-US" altLang="zh-TW" dirty="0" smtClean="0"/>
              <a:t> / </a:t>
            </a:r>
            <a:r>
              <a:rPr lang="en-US" altLang="zh-TW" dirty="0" err="1" smtClean="0"/>
              <a:t>WNc</a:t>
            </a:r>
            <a:endParaRPr lang="en-US" altLang="zh-TW" dirty="0" smtClean="0"/>
          </a:p>
          <a:p>
            <a:pPr lvl="1"/>
            <a:r>
              <a:rPr lang="en-US" altLang="zh-TW" dirty="0" smtClean="0"/>
              <a:t>Full </a:t>
            </a:r>
            <a:r>
              <a:rPr lang="en-US" altLang="zh-TW" dirty="0" err="1" smtClean="0"/>
              <a:t>QPNet</a:t>
            </a:r>
            <a:r>
              <a:rPr lang="en-US" altLang="zh-TW" dirty="0" smtClean="0"/>
              <a:t>/ </a:t>
            </a:r>
            <a:r>
              <a:rPr lang="en-US" altLang="zh-TW" dirty="0" err="1" smtClean="0"/>
              <a:t>rQPNet</a:t>
            </a:r>
            <a:r>
              <a:rPr lang="en-US" altLang="zh-TW" dirty="0" smtClean="0"/>
              <a:t> (</a:t>
            </a:r>
            <a:r>
              <a:rPr lang="en-US" altLang="zh-TW" dirty="0" err="1" smtClean="0"/>
              <a:t>WNf</a:t>
            </a:r>
            <a:r>
              <a:rPr lang="en-US" altLang="zh-TW" dirty="0" smtClean="0"/>
              <a:t> with 4 </a:t>
            </a:r>
            <a:r>
              <a:rPr lang="en-US" altLang="zh-TW" dirty="0" err="1" smtClean="0"/>
              <a:t>etra</a:t>
            </a:r>
            <a:r>
              <a:rPr lang="en-US" altLang="zh-TW" dirty="0" smtClean="0"/>
              <a:t> adaptive layers)</a:t>
            </a:r>
          </a:p>
          <a:p>
            <a:pPr lvl="1"/>
            <a:r>
              <a:rPr lang="en-US" altLang="zh-TW" dirty="0" smtClean="0"/>
              <a:t>WORLD</a:t>
            </a:r>
          </a:p>
          <a:p>
            <a:pPr marL="0" indent="0">
              <a:buNone/>
            </a:pPr>
            <a:endParaRPr lang="en-US" altLang="zh-TW" dirty="0" smtClean="0"/>
          </a:p>
          <a:p>
            <a:pPr lvl="1"/>
            <a:endParaRPr lang="en-US" altLang="zh-TW" dirty="0" smtClean="0"/>
          </a:p>
          <a:p>
            <a:endParaRPr lang="en-US" altLang="zh-TW" dirty="0" smtClean="0"/>
          </a:p>
          <a:p>
            <a:pPr lvl="1"/>
            <a:endParaRPr lang="en-US" altLang="zh-TW" dirty="0" smtClean="0"/>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31</a:t>
            </a:fld>
            <a:endParaRPr lang="zh-TW" altLang="en-US"/>
          </a:p>
        </p:txBody>
      </p:sp>
    </p:spTree>
    <p:extLst>
      <p:ext uri="{BB962C8B-B14F-4D97-AF65-F5344CB8AC3E}">
        <p14:creationId xmlns:p14="http://schemas.microsoft.com/office/powerpoint/2010/main" val="30895927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Model </a:t>
            </a:r>
            <a:r>
              <a:rPr lang="en-US" altLang="zh-TW" b="1" dirty="0" smtClean="0">
                <a:latin typeface="+mn-lt"/>
              </a:rPr>
              <a:t>comparison</a:t>
            </a:r>
            <a:endParaRPr lang="zh-TW" altLang="en-US" b="1" dirty="0">
              <a:latin typeface="+mn-lt"/>
            </a:endParaRPr>
          </a:p>
        </p:txBody>
      </p:sp>
      <p:sp>
        <p:nvSpPr>
          <p:cNvPr id="3" name="內容版面配置區 2"/>
          <p:cNvSpPr>
            <a:spLocks noGrp="1"/>
          </p:cNvSpPr>
          <p:nvPr>
            <p:ph idx="1"/>
          </p:nvPr>
        </p:nvSpPr>
        <p:spPr>
          <a:xfrm>
            <a:off x="628650" y="1847851"/>
            <a:ext cx="7886700" cy="4351338"/>
          </a:xfrm>
        </p:spPr>
        <p:txBody>
          <a:bodyPr>
            <a:normAutofit/>
          </a:bodyPr>
          <a:lstStyle/>
          <a:p>
            <a:pPr marL="457200" lvl="1" indent="0">
              <a:buNone/>
            </a:pPr>
            <a:endParaRPr lang="en-US" altLang="zh-TW" dirty="0" smtClean="0"/>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32</a:t>
            </a:fld>
            <a:endParaRPr lang="zh-TW" altLang="en-US"/>
          </a:p>
        </p:txBody>
      </p:sp>
      <p:graphicFrame>
        <p:nvGraphicFramePr>
          <p:cNvPr id="4" name="表格 3"/>
          <p:cNvGraphicFramePr>
            <a:graphicFrameLocks noGrp="1"/>
          </p:cNvGraphicFramePr>
          <p:nvPr>
            <p:extLst>
              <p:ext uri="{D42A27DB-BD31-4B8C-83A1-F6EECF244321}">
                <p14:modId xmlns:p14="http://schemas.microsoft.com/office/powerpoint/2010/main" val="2555612383"/>
              </p:ext>
            </p:extLst>
          </p:nvPr>
        </p:nvGraphicFramePr>
        <p:xfrm>
          <a:off x="339046" y="2252029"/>
          <a:ext cx="8465907" cy="3947160"/>
        </p:xfrm>
        <a:graphic>
          <a:graphicData uri="http://schemas.openxmlformats.org/drawingml/2006/table">
            <a:tbl>
              <a:tblPr firstRow="1" bandRow="1">
                <a:tableStyleId>{2D5ABB26-0587-4C30-8999-92F81FD0307C}</a:tableStyleId>
              </a:tblPr>
              <a:tblGrid>
                <a:gridCol w="3292867">
                  <a:extLst>
                    <a:ext uri="{9D8B030D-6E8A-4147-A177-3AD203B41FA5}">
                      <a16:colId xmlns:a16="http://schemas.microsoft.com/office/drawing/2014/main" val="3003696161"/>
                    </a:ext>
                  </a:extLst>
                </a:gridCol>
                <a:gridCol w="1293260">
                  <a:extLst>
                    <a:ext uri="{9D8B030D-6E8A-4147-A177-3AD203B41FA5}">
                      <a16:colId xmlns:a16="http://schemas.microsoft.com/office/drawing/2014/main" val="1512477987"/>
                    </a:ext>
                  </a:extLst>
                </a:gridCol>
                <a:gridCol w="1293260">
                  <a:extLst>
                    <a:ext uri="{9D8B030D-6E8A-4147-A177-3AD203B41FA5}">
                      <a16:colId xmlns:a16="http://schemas.microsoft.com/office/drawing/2014/main" val="3876747143"/>
                    </a:ext>
                  </a:extLst>
                </a:gridCol>
                <a:gridCol w="1293260">
                  <a:extLst>
                    <a:ext uri="{9D8B030D-6E8A-4147-A177-3AD203B41FA5}">
                      <a16:colId xmlns:a16="http://schemas.microsoft.com/office/drawing/2014/main" val="3438035472"/>
                    </a:ext>
                  </a:extLst>
                </a:gridCol>
                <a:gridCol w="1293260">
                  <a:extLst>
                    <a:ext uri="{9D8B030D-6E8A-4147-A177-3AD203B41FA5}">
                      <a16:colId xmlns:a16="http://schemas.microsoft.com/office/drawing/2014/main" val="2192369984"/>
                    </a:ext>
                  </a:extLst>
                </a:gridCol>
              </a:tblGrid>
              <a:tr h="370840">
                <a:tc>
                  <a:txBody>
                    <a:bodyPr/>
                    <a:lstStyle/>
                    <a:p>
                      <a:pPr algn="ctr">
                        <a:spcAft>
                          <a:spcPts val="0"/>
                        </a:spcAft>
                      </a:pPr>
                      <a:r>
                        <a:rPr lang="en-US" sz="2000" b="1" cap="none" baseline="0" dirty="0">
                          <a:effectLst/>
                          <a:latin typeface="+mn-lt"/>
                          <a:ea typeface="新細明體" panose="02020500000000000000" pitchFamily="18" charset="-120"/>
                        </a:rPr>
                        <a:t>Hyper-parameter</a:t>
                      </a:r>
                    </a:p>
                  </a:txBody>
                  <a:tcPr marL="68580" marR="68580" marT="0" marB="0">
                    <a:lnL>
                      <a:noFill/>
                    </a:lnL>
                    <a:lnR>
                      <a:noFill/>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sz="2000" b="1" cap="none" baseline="0" dirty="0" err="1">
                          <a:effectLst/>
                          <a:latin typeface="+mn-lt"/>
                          <a:ea typeface="新細明體" panose="02020500000000000000" pitchFamily="18" charset="-120"/>
                        </a:rPr>
                        <a:t>WNf</a:t>
                      </a:r>
                      <a:endParaRPr lang="en-US" sz="2000" b="1" cap="none" baseline="0" dirty="0">
                        <a:effectLst/>
                        <a:latin typeface="+mn-lt"/>
                        <a:ea typeface="新細明體" panose="02020500000000000000" pitchFamily="18" charset="-120"/>
                      </a:endParaRPr>
                    </a:p>
                  </a:txBody>
                  <a:tcPr marL="68580" marR="68580" marT="0" marB="0" anchor="ctr">
                    <a:lnL>
                      <a:noFill/>
                    </a:lnL>
                    <a:lnR>
                      <a:noFill/>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sz="2000" b="1" cap="none" baseline="0" dirty="0" err="1">
                          <a:effectLst/>
                          <a:latin typeface="+mn-lt"/>
                          <a:ea typeface="新細明體" panose="02020500000000000000" pitchFamily="18" charset="-120"/>
                        </a:rPr>
                        <a:t>WNc</a:t>
                      </a:r>
                      <a:endParaRPr lang="en-US" sz="2000" b="1" cap="none" baseline="0" dirty="0">
                        <a:effectLst/>
                        <a:latin typeface="+mn-lt"/>
                        <a:ea typeface="新細明體" panose="02020500000000000000" pitchFamily="18" charset="-120"/>
                      </a:endParaRPr>
                    </a:p>
                  </a:txBody>
                  <a:tcPr marL="68580" marR="68580" marT="0" marB="0" anchor="ctr">
                    <a:lnL>
                      <a:noFill/>
                    </a:lnL>
                    <a:lnR>
                      <a:noFill/>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sz="2000" b="1" cap="none" baseline="0" dirty="0" err="1" smtClean="0">
                          <a:effectLst/>
                          <a:latin typeface="+mn-lt"/>
                          <a:ea typeface="新細明體" panose="02020500000000000000" pitchFamily="18" charset="-120"/>
                        </a:rPr>
                        <a:t>QPNet</a:t>
                      </a:r>
                      <a:endParaRPr lang="en-US" sz="2000" b="1" cap="none" baseline="0" dirty="0">
                        <a:effectLst/>
                        <a:latin typeface="+mn-lt"/>
                        <a:ea typeface="新細明體" panose="02020500000000000000" pitchFamily="18" charset="-120"/>
                      </a:endParaRPr>
                    </a:p>
                  </a:txBody>
                  <a:tcPr marL="68580" marR="68580" marT="0" marB="0" anchor="ctr">
                    <a:lnL>
                      <a:noFill/>
                    </a:lnL>
                    <a:lnR>
                      <a:noFill/>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sz="2000" b="1" cap="none" baseline="0" dirty="0" smtClean="0">
                          <a:effectLst/>
                          <a:latin typeface="+mn-lt"/>
                          <a:ea typeface="新細明體" panose="02020500000000000000" pitchFamily="18" charset="-120"/>
                        </a:rPr>
                        <a:t>Full </a:t>
                      </a:r>
                      <a:r>
                        <a:rPr lang="en-US" sz="2000" b="1" cap="none" baseline="0" dirty="0" err="1" smtClean="0">
                          <a:effectLst/>
                          <a:latin typeface="+mn-lt"/>
                          <a:ea typeface="新細明體" panose="02020500000000000000" pitchFamily="18" charset="-120"/>
                        </a:rPr>
                        <a:t>QPNet</a:t>
                      </a:r>
                      <a:endParaRPr lang="en-US" sz="2000" b="1" cap="none" baseline="0" dirty="0">
                        <a:effectLst/>
                        <a:latin typeface="+mn-lt"/>
                        <a:ea typeface="新細明體" panose="02020500000000000000" pitchFamily="18" charset="-120"/>
                      </a:endParaRPr>
                    </a:p>
                  </a:txBody>
                  <a:tcPr marL="68580" marR="68580" marT="0" marB="0" anchor="ctr">
                    <a:lnL>
                      <a:noFill/>
                    </a:lnL>
                    <a:lnR>
                      <a:noFill/>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90192733"/>
                  </a:ext>
                </a:extLst>
              </a:tr>
              <a:tr h="370840">
                <a:tc>
                  <a:txBody>
                    <a:bodyPr/>
                    <a:lstStyle/>
                    <a:p>
                      <a:pPr algn="l">
                        <a:spcAft>
                          <a:spcPts val="0"/>
                        </a:spcAft>
                      </a:pPr>
                      <a:r>
                        <a:rPr lang="en-US" sz="2000" cap="none" baseline="0">
                          <a:effectLst/>
                          <a:latin typeface="+mn-lt"/>
                          <a:ea typeface="新細明體" panose="02020500000000000000" pitchFamily="18" charset="-120"/>
                        </a:rPr>
                        <a:t>Number of fixed layer</a:t>
                      </a:r>
                    </a:p>
                  </a:txBody>
                  <a:tcPr marL="68580" marR="68580" marT="0" marB="0">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spcAft>
                          <a:spcPts val="0"/>
                        </a:spcAft>
                      </a:pPr>
                      <a:r>
                        <a:rPr lang="en-US" sz="2000" cap="none" baseline="0" dirty="0">
                          <a:effectLst/>
                          <a:latin typeface="+mn-lt"/>
                          <a:ea typeface="新細明體" panose="02020500000000000000" pitchFamily="18" charset="-120"/>
                        </a:rPr>
                        <a:t>10</a:t>
                      </a:r>
                    </a:p>
                  </a:txBody>
                  <a:tcPr marL="68580" marR="68580" marT="0" marB="0">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spcAft>
                          <a:spcPts val="0"/>
                        </a:spcAft>
                      </a:pPr>
                      <a:r>
                        <a:rPr lang="en-US" sz="2000" cap="none" baseline="0" dirty="0">
                          <a:effectLst/>
                          <a:latin typeface="+mn-lt"/>
                          <a:ea typeface="新細明體" panose="02020500000000000000" pitchFamily="18" charset="-120"/>
                        </a:rPr>
                        <a:t>4</a:t>
                      </a:r>
                    </a:p>
                  </a:txBody>
                  <a:tcPr marL="68580" marR="68580" marT="0" marB="0">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spcAft>
                          <a:spcPts val="0"/>
                        </a:spcAft>
                      </a:pPr>
                      <a:r>
                        <a:rPr lang="en-US" sz="2000" cap="none" baseline="0" dirty="0">
                          <a:effectLst/>
                          <a:latin typeface="+mn-lt"/>
                          <a:ea typeface="新細明體" panose="02020500000000000000" pitchFamily="18" charset="-120"/>
                        </a:rPr>
                        <a:t>4</a:t>
                      </a:r>
                    </a:p>
                  </a:txBody>
                  <a:tcPr marL="68580" marR="68580" marT="0" marB="0">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spcAft>
                          <a:spcPts val="0"/>
                        </a:spcAft>
                      </a:pPr>
                      <a:r>
                        <a:rPr lang="en-US" sz="2000" cap="none" baseline="0" dirty="0" smtClean="0">
                          <a:effectLst/>
                          <a:latin typeface="+mn-lt"/>
                          <a:ea typeface="新細明體" panose="02020500000000000000" pitchFamily="18" charset="-120"/>
                        </a:rPr>
                        <a:t>10</a:t>
                      </a:r>
                      <a:endParaRPr lang="en-US" sz="2000" cap="none" baseline="0" dirty="0">
                        <a:effectLst/>
                        <a:latin typeface="+mn-lt"/>
                        <a:ea typeface="新細明體" panose="02020500000000000000" pitchFamily="18" charset="-120"/>
                      </a:endParaRPr>
                    </a:p>
                  </a:txBody>
                  <a:tcPr marL="68580" marR="68580" marT="0" marB="0">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119482230"/>
                  </a:ext>
                </a:extLst>
              </a:tr>
              <a:tr h="370840">
                <a:tc>
                  <a:txBody>
                    <a:bodyPr/>
                    <a:lstStyle/>
                    <a:p>
                      <a:pPr algn="l">
                        <a:spcAft>
                          <a:spcPts val="0"/>
                        </a:spcAft>
                      </a:pPr>
                      <a:r>
                        <a:rPr lang="en-US" sz="2000" cap="none" baseline="0" dirty="0">
                          <a:effectLst/>
                          <a:latin typeface="+mn-lt"/>
                          <a:ea typeface="新細明體" panose="02020500000000000000" pitchFamily="18" charset="-120"/>
                        </a:rPr>
                        <a:t>Number of fixed repeat</a:t>
                      </a: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algn="ctr">
                        <a:spcAft>
                          <a:spcPts val="0"/>
                        </a:spcAft>
                      </a:pPr>
                      <a:r>
                        <a:rPr lang="en-US" sz="2000" cap="none" baseline="0" dirty="0">
                          <a:effectLst/>
                          <a:latin typeface="+mn-lt"/>
                          <a:ea typeface="新細明體" panose="02020500000000000000" pitchFamily="18" charset="-120"/>
                        </a:rPr>
                        <a:t>3</a:t>
                      </a: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algn="ctr">
                        <a:spcAft>
                          <a:spcPts val="0"/>
                        </a:spcAft>
                      </a:pPr>
                      <a:r>
                        <a:rPr lang="en-US" sz="2000" cap="none" baseline="0" dirty="0">
                          <a:effectLst/>
                          <a:latin typeface="+mn-lt"/>
                          <a:ea typeface="新細明體" panose="02020500000000000000" pitchFamily="18" charset="-120"/>
                        </a:rPr>
                        <a:t>4</a:t>
                      </a: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algn="ctr">
                        <a:spcAft>
                          <a:spcPts val="0"/>
                        </a:spcAft>
                      </a:pPr>
                      <a:r>
                        <a:rPr lang="en-US" sz="2000" cap="none" baseline="0" dirty="0">
                          <a:effectLst/>
                          <a:latin typeface="+mn-lt"/>
                          <a:ea typeface="新細明體" panose="02020500000000000000" pitchFamily="18" charset="-120"/>
                        </a:rPr>
                        <a:t>3</a:t>
                      </a: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algn="ctr">
                        <a:spcAft>
                          <a:spcPts val="0"/>
                        </a:spcAft>
                      </a:pPr>
                      <a:r>
                        <a:rPr lang="en-US" sz="2000" cap="none" baseline="0" dirty="0" smtClean="0">
                          <a:effectLst/>
                          <a:latin typeface="+mn-lt"/>
                          <a:ea typeface="新細明體" panose="02020500000000000000" pitchFamily="18" charset="-120"/>
                        </a:rPr>
                        <a:t>3</a:t>
                      </a:r>
                      <a:endParaRPr lang="en-US" sz="2000" cap="none" baseline="0" dirty="0">
                        <a:effectLst/>
                        <a:latin typeface="+mn-lt"/>
                        <a:ea typeface="新細明體" panose="02020500000000000000" pitchFamily="18" charset="-120"/>
                      </a:endParaRPr>
                    </a:p>
                  </a:txBody>
                  <a:tcPr marL="68580" marR="6858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36967085"/>
                  </a:ext>
                </a:extLst>
              </a:tr>
              <a:tr h="370840">
                <a:tc>
                  <a:txBody>
                    <a:bodyPr/>
                    <a:lstStyle/>
                    <a:p>
                      <a:pPr algn="l">
                        <a:spcAft>
                          <a:spcPts val="0"/>
                        </a:spcAft>
                      </a:pPr>
                      <a:r>
                        <a:rPr lang="en-US" sz="2000" cap="none" baseline="0" dirty="0">
                          <a:effectLst/>
                          <a:latin typeface="+mn-lt"/>
                          <a:ea typeface="新細明體" panose="02020500000000000000" pitchFamily="18" charset="-120"/>
                        </a:rPr>
                        <a:t>Number of adaptive layer</a:t>
                      </a: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algn="ctr">
                        <a:spcAft>
                          <a:spcPts val="0"/>
                        </a:spcAft>
                      </a:pPr>
                      <a:r>
                        <a:rPr lang="en-US" sz="2000" cap="none" baseline="0">
                          <a:effectLst/>
                          <a:latin typeface="+mn-lt"/>
                          <a:ea typeface="新細明體" panose="02020500000000000000" pitchFamily="18" charset="-120"/>
                        </a:rPr>
                        <a:t>-</a:t>
                      </a: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algn="ctr">
                        <a:spcAft>
                          <a:spcPts val="0"/>
                        </a:spcAft>
                      </a:pPr>
                      <a:r>
                        <a:rPr lang="en-US" sz="2000" cap="none" baseline="0" dirty="0">
                          <a:effectLst/>
                          <a:latin typeface="+mn-lt"/>
                          <a:ea typeface="新細明體" panose="02020500000000000000" pitchFamily="18" charset="-120"/>
                        </a:rPr>
                        <a:t>-</a:t>
                      </a: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algn="ctr">
                        <a:spcAft>
                          <a:spcPts val="0"/>
                        </a:spcAft>
                      </a:pPr>
                      <a:r>
                        <a:rPr lang="en-US" sz="2000" cap="none" baseline="0" dirty="0">
                          <a:effectLst/>
                          <a:latin typeface="+mn-lt"/>
                          <a:ea typeface="新細明體" panose="02020500000000000000" pitchFamily="18" charset="-120"/>
                        </a:rPr>
                        <a:t>4</a:t>
                      </a: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pPr algn="ctr">
                        <a:spcAft>
                          <a:spcPts val="0"/>
                        </a:spcAft>
                      </a:pPr>
                      <a:r>
                        <a:rPr lang="en-US" sz="2000" cap="none" baseline="0" dirty="0" smtClean="0">
                          <a:effectLst/>
                          <a:latin typeface="+mn-lt"/>
                          <a:ea typeface="新細明體" panose="02020500000000000000" pitchFamily="18" charset="-120"/>
                        </a:rPr>
                        <a:t>4</a:t>
                      </a:r>
                      <a:endParaRPr lang="en-US" sz="2000" cap="none" baseline="0" dirty="0">
                        <a:effectLst/>
                        <a:latin typeface="+mn-lt"/>
                        <a:ea typeface="新細明體" panose="02020500000000000000" pitchFamily="18" charset="-120"/>
                      </a:endParaRPr>
                    </a:p>
                  </a:txBody>
                  <a:tcPr marL="68580" marR="6858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766600501"/>
                  </a:ext>
                </a:extLst>
              </a:tr>
              <a:tr h="370840">
                <a:tc>
                  <a:txBody>
                    <a:bodyPr/>
                    <a:lstStyle/>
                    <a:p>
                      <a:pPr algn="l">
                        <a:spcAft>
                          <a:spcPts val="0"/>
                        </a:spcAft>
                      </a:pPr>
                      <a:r>
                        <a:rPr lang="en-US" sz="2000" cap="none" baseline="0" dirty="0">
                          <a:effectLst/>
                          <a:latin typeface="+mn-lt"/>
                          <a:ea typeface="新細明體" panose="02020500000000000000" pitchFamily="18" charset="-120"/>
                        </a:rPr>
                        <a:t>Number of adaptive repeat</a:t>
                      </a:r>
                    </a:p>
                  </a:txBody>
                  <a:tcPr marL="68580" marR="68580" marT="0" marB="0">
                    <a:lnL>
                      <a:noFill/>
                    </a:lnL>
                    <a:lnR>
                      <a:noFill/>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sz="2000" cap="none" baseline="0" dirty="0">
                          <a:effectLst/>
                          <a:latin typeface="+mn-lt"/>
                          <a:ea typeface="新細明體" panose="02020500000000000000" pitchFamily="18" charset="-120"/>
                        </a:rPr>
                        <a:t>-</a:t>
                      </a:r>
                    </a:p>
                  </a:txBody>
                  <a:tcPr marL="68580" marR="68580" marT="0" marB="0">
                    <a:lnL>
                      <a:noFill/>
                    </a:lnL>
                    <a:lnR>
                      <a:noFill/>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sz="2000" cap="none" baseline="0" dirty="0">
                          <a:effectLst/>
                          <a:latin typeface="+mn-lt"/>
                          <a:ea typeface="新細明體" panose="02020500000000000000" pitchFamily="18" charset="-120"/>
                        </a:rPr>
                        <a:t>-</a:t>
                      </a:r>
                    </a:p>
                  </a:txBody>
                  <a:tcPr marL="68580" marR="68580" marT="0" marB="0">
                    <a:lnL>
                      <a:noFill/>
                    </a:lnL>
                    <a:lnR>
                      <a:noFill/>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sz="2000" cap="none" baseline="0" dirty="0">
                          <a:effectLst/>
                          <a:latin typeface="+mn-lt"/>
                          <a:ea typeface="新細明體" panose="02020500000000000000" pitchFamily="18" charset="-120"/>
                        </a:rPr>
                        <a:t>1</a:t>
                      </a:r>
                    </a:p>
                  </a:txBody>
                  <a:tcPr marL="68580" marR="68580" marT="0" marB="0">
                    <a:lnL>
                      <a:noFill/>
                    </a:lnL>
                    <a:lnR>
                      <a:noFill/>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sz="2000" cap="none" baseline="0" dirty="0" smtClean="0">
                          <a:effectLst/>
                          <a:latin typeface="+mn-lt"/>
                          <a:ea typeface="新細明體" panose="02020500000000000000" pitchFamily="18" charset="-120"/>
                        </a:rPr>
                        <a:t>1</a:t>
                      </a:r>
                      <a:endParaRPr lang="en-US" sz="2000" cap="none" baseline="0" dirty="0">
                        <a:effectLst/>
                        <a:latin typeface="+mn-lt"/>
                        <a:ea typeface="新細明體" panose="02020500000000000000" pitchFamily="18" charset="-120"/>
                      </a:endParaRPr>
                    </a:p>
                  </a:txBody>
                  <a:tcPr marL="68580" marR="68580" marT="0" marB="0">
                    <a:lnL>
                      <a:noFill/>
                    </a:lnL>
                    <a:lnR>
                      <a:noFill/>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00609624"/>
                  </a:ext>
                </a:extLst>
              </a:tr>
              <a:tr h="370840">
                <a:tc>
                  <a:txBody>
                    <a:bodyPr/>
                    <a:lstStyle/>
                    <a:p>
                      <a:pPr algn="l">
                        <a:spcAft>
                          <a:spcPts val="0"/>
                        </a:spcAft>
                      </a:pPr>
                      <a:r>
                        <a:rPr lang="en-US" sz="2000" cap="none" baseline="0">
                          <a:effectLst/>
                          <a:latin typeface="+mn-lt"/>
                          <a:ea typeface="新細明體" panose="02020500000000000000" pitchFamily="18" charset="-120"/>
                        </a:rPr>
                        <a:t>Constant </a:t>
                      </a:r>
                      <a:r>
                        <a:rPr lang="en-US" sz="2000" i="1" cap="none" baseline="0">
                          <a:effectLst/>
                          <a:latin typeface="+mn-lt"/>
                          <a:ea typeface="新細明體" panose="02020500000000000000" pitchFamily="18" charset="-120"/>
                        </a:rPr>
                        <a:t>a</a:t>
                      </a:r>
                      <a:r>
                        <a:rPr lang="en-US" sz="2000" cap="none" baseline="0">
                          <a:effectLst/>
                          <a:latin typeface="+mn-lt"/>
                          <a:ea typeface="新細明體" panose="02020500000000000000" pitchFamily="18" charset="-120"/>
                        </a:rPr>
                        <a:t> </a:t>
                      </a:r>
                    </a:p>
                  </a:txBody>
                  <a:tcPr marL="68580" marR="68580" marT="0" marB="0">
                    <a:lnL>
                      <a:noFill/>
                    </a:lnL>
                    <a:lnR>
                      <a:noFill/>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sz="2000" cap="none" baseline="0" dirty="0">
                          <a:effectLst/>
                          <a:latin typeface="+mn-lt"/>
                          <a:ea typeface="新細明體" panose="02020500000000000000" pitchFamily="18" charset="-120"/>
                        </a:rPr>
                        <a:t>-</a:t>
                      </a:r>
                    </a:p>
                  </a:txBody>
                  <a:tcPr marL="68580" marR="68580" marT="0" marB="0">
                    <a:lnL>
                      <a:noFill/>
                    </a:lnL>
                    <a:lnR>
                      <a:noFill/>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sz="2000" cap="none" baseline="0" dirty="0">
                          <a:effectLst/>
                          <a:latin typeface="+mn-lt"/>
                          <a:ea typeface="新細明體" panose="02020500000000000000" pitchFamily="18" charset="-120"/>
                        </a:rPr>
                        <a:t>-</a:t>
                      </a:r>
                    </a:p>
                  </a:txBody>
                  <a:tcPr marL="68580" marR="68580" marT="0" marB="0">
                    <a:lnL>
                      <a:noFill/>
                    </a:lnL>
                    <a:lnR>
                      <a:noFill/>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sz="2000" cap="none" baseline="0" dirty="0">
                          <a:effectLst/>
                          <a:latin typeface="+mn-lt"/>
                          <a:ea typeface="新細明體" panose="02020500000000000000" pitchFamily="18" charset="-120"/>
                        </a:rPr>
                        <a:t>8</a:t>
                      </a:r>
                    </a:p>
                  </a:txBody>
                  <a:tcPr marL="68580" marR="68580" marT="0" marB="0">
                    <a:lnL>
                      <a:noFill/>
                    </a:lnL>
                    <a:lnR>
                      <a:noFill/>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endParaRPr lang="en-US" sz="2000" cap="none" baseline="0" dirty="0">
                        <a:effectLst/>
                        <a:latin typeface="+mn-lt"/>
                        <a:ea typeface="新細明體" panose="02020500000000000000" pitchFamily="18" charset="-120"/>
                      </a:endParaRPr>
                    </a:p>
                  </a:txBody>
                  <a:tcPr marL="68580" marR="68580" marT="0" marB="0">
                    <a:lnL>
                      <a:noFill/>
                    </a:lnL>
                    <a:lnR>
                      <a:noFill/>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27374977"/>
                  </a:ext>
                </a:extLst>
              </a:tr>
              <a:tr h="370840">
                <a:tc>
                  <a:txBody>
                    <a:bodyPr/>
                    <a:lstStyle/>
                    <a:p>
                      <a:pPr algn="l">
                        <a:spcAft>
                          <a:spcPts val="0"/>
                        </a:spcAft>
                      </a:pPr>
                      <a:r>
                        <a:rPr lang="en-US" sz="2000" cap="none" baseline="0" dirty="0">
                          <a:effectLst/>
                          <a:latin typeface="+mn-lt"/>
                          <a:ea typeface="新細明體" panose="02020500000000000000" pitchFamily="18" charset="-120"/>
                        </a:rPr>
                        <a:t>Causal and dilated </a:t>
                      </a:r>
                      <a:r>
                        <a:rPr lang="en-US" sz="2000" cap="none" baseline="0" dirty="0" smtClean="0">
                          <a:effectLst/>
                          <a:latin typeface="+mn-lt"/>
                          <a:ea typeface="新細明體" panose="02020500000000000000" pitchFamily="18" charset="-120"/>
                        </a:rPr>
                        <a:t>CNN</a:t>
                      </a:r>
                      <a:endParaRPr lang="en-US" sz="2000" cap="none" baseline="0" dirty="0">
                        <a:effectLst/>
                        <a:latin typeface="+mn-lt"/>
                        <a:ea typeface="新細明體" panose="02020500000000000000" pitchFamily="18" charset="-120"/>
                      </a:endParaRPr>
                    </a:p>
                  </a:txBody>
                  <a:tcPr marL="68580" marR="68580" marT="0" marB="0">
                    <a:lnL>
                      <a:noFill/>
                    </a:lnL>
                    <a:lnR>
                      <a:noFill/>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tcPr>
                </a:tc>
                <a:tc gridSpan="4">
                  <a:txBody>
                    <a:bodyPr/>
                    <a:lstStyle/>
                    <a:p>
                      <a:pPr algn="ctr">
                        <a:spcAft>
                          <a:spcPts val="0"/>
                        </a:spcAft>
                      </a:pPr>
                      <a:r>
                        <a:rPr lang="en-US" sz="2000" cap="none" baseline="0" dirty="0">
                          <a:effectLst/>
                          <a:latin typeface="+mn-lt"/>
                          <a:ea typeface="新細明體" panose="02020500000000000000" pitchFamily="18" charset="-120"/>
                        </a:rPr>
                        <a:t>512 channels</a:t>
                      </a:r>
                    </a:p>
                  </a:txBody>
                  <a:tcPr marL="68580" marR="68580" marT="0" marB="0">
                    <a:lnL>
                      <a:noFill/>
                    </a:lnL>
                    <a:lnR>
                      <a:noFill/>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lnL>
                      <a:noFill/>
                    </a:lnL>
                    <a:lnR>
                      <a:noFill/>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lnL>
                      <a:noFill/>
                    </a:lnL>
                    <a:lnR>
                      <a:noFill/>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endParaRPr lang="en-US" sz="2000" cap="none" baseline="0" dirty="0">
                        <a:effectLst/>
                        <a:latin typeface="+mn-lt"/>
                        <a:ea typeface="新細明體" panose="02020500000000000000" pitchFamily="18" charset="-120"/>
                      </a:endParaRPr>
                    </a:p>
                  </a:txBody>
                  <a:tcPr marL="68580" marR="68580" marT="0" marB="0">
                    <a:lnL>
                      <a:noFill/>
                    </a:lnL>
                    <a:lnR>
                      <a:noFill/>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35351533"/>
                  </a:ext>
                </a:extLst>
              </a:tr>
              <a:tr h="370840">
                <a:tc>
                  <a:txBody>
                    <a:bodyPr/>
                    <a:lstStyle/>
                    <a:p>
                      <a:pPr algn="l">
                        <a:spcAft>
                          <a:spcPts val="0"/>
                        </a:spcAft>
                      </a:pPr>
                      <a:r>
                        <a:rPr lang="en-US" sz="2000" cap="none" baseline="0" dirty="0">
                          <a:effectLst/>
                          <a:latin typeface="+mn-lt"/>
                          <a:ea typeface="新細明體" panose="02020500000000000000" pitchFamily="18" charset="-120"/>
                        </a:rPr>
                        <a:t>1×1 </a:t>
                      </a:r>
                      <a:r>
                        <a:rPr lang="en-US" sz="2000" cap="none" baseline="0" dirty="0" smtClean="0">
                          <a:effectLst/>
                          <a:latin typeface="+mn-lt"/>
                          <a:ea typeface="新細明體" panose="02020500000000000000" pitchFamily="18" charset="-120"/>
                        </a:rPr>
                        <a:t>CNN </a:t>
                      </a:r>
                      <a:r>
                        <a:rPr lang="en-US" sz="2000" cap="none" baseline="0" dirty="0">
                          <a:effectLst/>
                          <a:latin typeface="+mn-lt"/>
                          <a:ea typeface="新細明體" panose="02020500000000000000" pitchFamily="18" charset="-120"/>
                        </a:rPr>
                        <a:t>in residual block</a:t>
                      </a:r>
                    </a:p>
                  </a:txBody>
                  <a:tcPr marL="68580" marR="68580" marT="0" marB="0">
                    <a:lnL>
                      <a:noFill/>
                    </a:lnL>
                    <a:lnR>
                      <a:noFill/>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tcPr>
                </a:tc>
                <a:tc gridSpan="4">
                  <a:txBody>
                    <a:bodyPr/>
                    <a:lstStyle/>
                    <a:p>
                      <a:pPr algn="ctr">
                        <a:spcAft>
                          <a:spcPts val="0"/>
                        </a:spcAft>
                      </a:pPr>
                      <a:r>
                        <a:rPr lang="en-US" sz="2000" cap="none" baseline="0" dirty="0">
                          <a:effectLst/>
                          <a:latin typeface="+mn-lt"/>
                          <a:ea typeface="新細明體" panose="02020500000000000000" pitchFamily="18" charset="-120"/>
                        </a:rPr>
                        <a:t>512 channels</a:t>
                      </a:r>
                    </a:p>
                  </a:txBody>
                  <a:tcPr marL="68580" marR="68580" marT="0" marB="0">
                    <a:lnL>
                      <a:noFill/>
                    </a:lnL>
                    <a:lnR>
                      <a:noFill/>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lnL>
                      <a:noFill/>
                    </a:lnL>
                    <a:lnR>
                      <a:noFill/>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lnL>
                      <a:noFill/>
                    </a:lnL>
                    <a:lnR>
                      <a:noFill/>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endParaRPr lang="en-US" sz="2000" cap="none" baseline="0" dirty="0">
                        <a:effectLst/>
                        <a:latin typeface="+mn-lt"/>
                        <a:ea typeface="新細明體" panose="02020500000000000000" pitchFamily="18" charset="-120"/>
                      </a:endParaRPr>
                    </a:p>
                  </a:txBody>
                  <a:tcPr marL="68580" marR="68580" marT="0" marB="0">
                    <a:lnL>
                      <a:noFill/>
                    </a:lnL>
                    <a:lnR>
                      <a:noFill/>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2877991"/>
                  </a:ext>
                </a:extLst>
              </a:tr>
              <a:tr h="370840">
                <a:tc>
                  <a:txBody>
                    <a:bodyPr/>
                    <a:lstStyle/>
                    <a:p>
                      <a:pPr algn="l">
                        <a:spcAft>
                          <a:spcPts val="0"/>
                        </a:spcAft>
                      </a:pPr>
                      <a:r>
                        <a:rPr lang="en-US" sz="2000" cap="none" baseline="0" dirty="0">
                          <a:effectLst/>
                          <a:latin typeface="+mn-lt"/>
                          <a:ea typeface="新細明體" panose="02020500000000000000" pitchFamily="18" charset="-120"/>
                        </a:rPr>
                        <a:t>1×1 </a:t>
                      </a:r>
                      <a:r>
                        <a:rPr lang="en-US" sz="2000" cap="none" baseline="0" dirty="0" smtClean="0">
                          <a:effectLst/>
                          <a:latin typeface="+mn-lt"/>
                          <a:ea typeface="新細明體" panose="02020500000000000000" pitchFamily="18" charset="-120"/>
                        </a:rPr>
                        <a:t>CNN </a:t>
                      </a:r>
                      <a:r>
                        <a:rPr lang="en-US" sz="2000" cap="none" baseline="0" dirty="0">
                          <a:effectLst/>
                          <a:latin typeface="+mn-lt"/>
                          <a:ea typeface="新細明體" panose="02020500000000000000" pitchFamily="18" charset="-120"/>
                        </a:rPr>
                        <a:t>between skip-connection and </a:t>
                      </a:r>
                      <a:r>
                        <a:rPr lang="en-US" sz="2000" cap="none" baseline="0" dirty="0" err="1">
                          <a:effectLst/>
                          <a:latin typeface="+mn-lt"/>
                          <a:ea typeface="新細明體" panose="02020500000000000000" pitchFamily="18" charset="-120"/>
                        </a:rPr>
                        <a:t>softmax</a:t>
                      </a:r>
                      <a:endParaRPr lang="en-US" sz="2000" cap="none" baseline="0" dirty="0">
                        <a:effectLst/>
                        <a:latin typeface="+mn-lt"/>
                        <a:ea typeface="新細明體" panose="02020500000000000000" pitchFamily="18" charset="-120"/>
                      </a:endParaRPr>
                    </a:p>
                  </a:txBody>
                  <a:tcPr marL="68580" marR="68580" marT="0" marB="0">
                    <a:lnL>
                      <a:noFill/>
                    </a:lnL>
                    <a:lnR>
                      <a:noFill/>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tcPr>
                </a:tc>
                <a:tc gridSpan="4">
                  <a:txBody>
                    <a:bodyPr/>
                    <a:lstStyle/>
                    <a:p>
                      <a:pPr algn="ctr">
                        <a:spcAft>
                          <a:spcPts val="0"/>
                        </a:spcAft>
                      </a:pPr>
                      <a:r>
                        <a:rPr lang="en-US" sz="2000" cap="none" baseline="0" dirty="0">
                          <a:effectLst/>
                          <a:latin typeface="+mn-lt"/>
                          <a:ea typeface="新細明體" panose="02020500000000000000" pitchFamily="18" charset="-120"/>
                        </a:rPr>
                        <a:t>256 channels</a:t>
                      </a:r>
                    </a:p>
                  </a:txBody>
                  <a:tcPr marL="68580" marR="68580" marT="0" marB="0">
                    <a:lnL>
                      <a:noFill/>
                    </a:lnL>
                    <a:lnR>
                      <a:noFill/>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lnL>
                      <a:noFill/>
                    </a:lnL>
                    <a:lnR>
                      <a:noFill/>
                    </a:lnR>
                    <a:lnT>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lnL>
                      <a:noFill/>
                    </a:lnL>
                    <a:lnR>
                      <a:noFill/>
                    </a:lnR>
                    <a:lnT>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spcAft>
                          <a:spcPts val="0"/>
                        </a:spcAft>
                      </a:pPr>
                      <a:endParaRPr lang="en-US" sz="2000" cap="none" baseline="0" dirty="0">
                        <a:effectLst/>
                        <a:latin typeface="+mn-lt"/>
                        <a:ea typeface="新細明體" panose="02020500000000000000" pitchFamily="18" charset="-120"/>
                      </a:endParaRPr>
                    </a:p>
                  </a:txBody>
                  <a:tcPr marL="68580" marR="68580" marT="0" marB="0">
                    <a:lnL>
                      <a:noFill/>
                    </a:lnL>
                    <a:lnR>
                      <a:noFill/>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30319911"/>
                  </a:ext>
                </a:extLst>
              </a:tr>
              <a:tr h="370840">
                <a:tc>
                  <a:txBody>
                    <a:bodyPr/>
                    <a:lstStyle/>
                    <a:p>
                      <a:pPr algn="l">
                        <a:spcAft>
                          <a:spcPts val="0"/>
                        </a:spcAft>
                      </a:pPr>
                      <a:r>
                        <a:rPr lang="en-US" sz="2000" cap="none" baseline="0" dirty="0" smtClean="0">
                          <a:effectLst/>
                          <a:latin typeface="+mn-lt"/>
                          <a:ea typeface="新細明體" panose="02020500000000000000" pitchFamily="18" charset="-120"/>
                        </a:rPr>
                        <a:t>Number of parameters (×10</a:t>
                      </a:r>
                      <a:r>
                        <a:rPr lang="en-US" sz="2000" cap="none" baseline="30000" dirty="0" smtClean="0">
                          <a:effectLst/>
                          <a:latin typeface="+mn-lt"/>
                          <a:ea typeface="新細明體" panose="02020500000000000000" pitchFamily="18" charset="-120"/>
                        </a:rPr>
                        <a:t>6</a:t>
                      </a:r>
                      <a:r>
                        <a:rPr lang="en-US" sz="2000" cap="none" baseline="0" dirty="0" smtClean="0">
                          <a:effectLst/>
                          <a:latin typeface="+mn-lt"/>
                          <a:ea typeface="新細明體" panose="02020500000000000000" pitchFamily="18" charset="-120"/>
                        </a:rPr>
                        <a:t>)</a:t>
                      </a:r>
                      <a:endParaRPr lang="en-US" sz="2000" cap="none" baseline="0" dirty="0">
                        <a:effectLst/>
                        <a:latin typeface="+mn-lt"/>
                        <a:ea typeface="新細明體" panose="02020500000000000000" pitchFamily="18" charset="-120"/>
                      </a:endParaRPr>
                    </a:p>
                  </a:txBody>
                  <a:tcPr marL="68580" marR="68580" marT="0" marB="0">
                    <a:lnL>
                      <a:noFill/>
                    </a:lnL>
                    <a:lnR>
                      <a:noFill/>
                    </a:lnR>
                    <a:lnT>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sz="2000" cap="none" baseline="0" dirty="0" smtClean="0">
                          <a:effectLst/>
                          <a:latin typeface="+mn-lt"/>
                          <a:ea typeface="新細明體" panose="02020500000000000000" pitchFamily="18" charset="-120"/>
                        </a:rPr>
                        <a:t>44</a:t>
                      </a:r>
                      <a:endParaRPr lang="en-US" sz="2000" cap="none" baseline="0" dirty="0">
                        <a:effectLst/>
                        <a:latin typeface="+mn-lt"/>
                        <a:ea typeface="新細明體" panose="02020500000000000000" pitchFamily="18" charset="-120"/>
                      </a:endParaRPr>
                    </a:p>
                  </a:txBody>
                  <a:tcPr marL="68580" marR="68580" marT="0" marB="0">
                    <a:lnL>
                      <a:noFill/>
                    </a:lnL>
                    <a:lnR>
                      <a:noFill/>
                    </a:lnR>
                    <a:lnT>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sz="2000" cap="none" baseline="0" dirty="0" smtClean="0">
                          <a:effectLst/>
                          <a:latin typeface="+mn-lt"/>
                          <a:ea typeface="新細明體" panose="02020500000000000000" pitchFamily="18" charset="-120"/>
                        </a:rPr>
                        <a:t>24</a:t>
                      </a:r>
                      <a:endParaRPr lang="en-US" sz="2000" cap="none" baseline="0" dirty="0">
                        <a:effectLst/>
                        <a:latin typeface="+mn-lt"/>
                        <a:ea typeface="新細明體" panose="02020500000000000000" pitchFamily="18" charset="-120"/>
                      </a:endParaRPr>
                    </a:p>
                  </a:txBody>
                  <a:tcPr marL="68580" marR="68580" marT="0" marB="0">
                    <a:lnL>
                      <a:noFill/>
                    </a:lnL>
                    <a:lnR>
                      <a:noFill/>
                    </a:lnR>
                    <a:lnT>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sz="2000" cap="none" baseline="0" dirty="0" smtClean="0">
                          <a:effectLst/>
                          <a:latin typeface="+mn-lt"/>
                          <a:ea typeface="新細明體" panose="02020500000000000000" pitchFamily="18" charset="-120"/>
                        </a:rPr>
                        <a:t>24</a:t>
                      </a:r>
                      <a:endParaRPr lang="en-US" sz="2000" cap="none" baseline="0" dirty="0">
                        <a:effectLst/>
                        <a:latin typeface="+mn-lt"/>
                        <a:ea typeface="新細明體" panose="02020500000000000000" pitchFamily="18" charset="-120"/>
                      </a:endParaRPr>
                    </a:p>
                  </a:txBody>
                  <a:tcPr marL="68580" marR="68580" marT="0" marB="0">
                    <a:lnL>
                      <a:noFill/>
                    </a:lnL>
                    <a:lnR>
                      <a:noFill/>
                    </a:lnR>
                    <a:lnT>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US" sz="2000" cap="none" baseline="0" dirty="0" smtClean="0">
                          <a:effectLst/>
                          <a:latin typeface="+mn-lt"/>
                          <a:ea typeface="新細明體" panose="02020500000000000000" pitchFamily="18" charset="-120"/>
                        </a:rPr>
                        <a:t>50</a:t>
                      </a:r>
                      <a:endParaRPr lang="en-US" sz="2000" cap="none" baseline="0" dirty="0">
                        <a:effectLst/>
                        <a:latin typeface="+mn-lt"/>
                        <a:ea typeface="新細明體" panose="02020500000000000000" pitchFamily="18" charset="-120"/>
                      </a:endParaRPr>
                    </a:p>
                  </a:txBody>
                  <a:tcPr marL="68580" marR="68580" marT="0" marB="0">
                    <a:lnL>
                      <a:noFill/>
                    </a:lnL>
                    <a:lnR>
                      <a:noFill/>
                    </a:lnR>
                    <a:lnT>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3275627"/>
                  </a:ext>
                </a:extLst>
              </a:tr>
            </a:tbl>
          </a:graphicData>
        </a:graphic>
      </p:graphicFrame>
    </p:spTree>
    <p:extLst>
      <p:ext uri="{BB962C8B-B14F-4D97-AF65-F5344CB8AC3E}">
        <p14:creationId xmlns:p14="http://schemas.microsoft.com/office/powerpoint/2010/main" val="40566205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Experiments setting</a:t>
            </a:r>
            <a:endParaRPr lang="zh-TW" altLang="en-US" b="1" dirty="0">
              <a:latin typeface="+mn-lt"/>
            </a:endParaRPr>
          </a:p>
        </p:txBody>
      </p:sp>
      <p:sp>
        <p:nvSpPr>
          <p:cNvPr id="3" name="內容版面配置區 2"/>
          <p:cNvSpPr>
            <a:spLocks noGrp="1"/>
          </p:cNvSpPr>
          <p:nvPr>
            <p:ph idx="1"/>
          </p:nvPr>
        </p:nvSpPr>
        <p:spPr/>
        <p:txBody>
          <a:bodyPr>
            <a:normAutofit/>
          </a:bodyPr>
          <a:lstStyle/>
          <a:p>
            <a:r>
              <a:rPr lang="en-US" altLang="zh-TW" dirty="0" smtClean="0"/>
              <a:t>Sampling rate: 22.05kHz</a:t>
            </a:r>
          </a:p>
          <a:p>
            <a:r>
              <a:rPr lang="en-US" altLang="zh-TW" dirty="0" smtClean="0"/>
              <a:t>Acoustic features (extracted using WORLD)</a:t>
            </a:r>
          </a:p>
          <a:p>
            <a:pPr lvl="1"/>
            <a:r>
              <a:rPr lang="en-US" altLang="zh-TW" dirty="0" smtClean="0"/>
              <a:t>34-dim </a:t>
            </a:r>
            <a:r>
              <a:rPr lang="en-US" altLang="zh-TW" dirty="0" err="1" smtClean="0"/>
              <a:t>mel-cepstral</a:t>
            </a:r>
            <a:r>
              <a:rPr lang="en-US" altLang="zh-TW" dirty="0" smtClean="0"/>
              <a:t> coefficients (</a:t>
            </a:r>
            <a:r>
              <a:rPr lang="en-US" altLang="zh-TW" dirty="0" err="1" smtClean="0"/>
              <a:t>mcep</a:t>
            </a:r>
            <a:r>
              <a:rPr lang="en-US" altLang="zh-TW" dirty="0" smtClean="0"/>
              <a:t>)</a:t>
            </a:r>
          </a:p>
          <a:p>
            <a:pPr lvl="1"/>
            <a:r>
              <a:rPr lang="en-US" altLang="zh-TW" dirty="0" smtClean="0"/>
              <a:t>2-dim coded aperiodic features</a:t>
            </a:r>
          </a:p>
          <a:p>
            <a:pPr lvl="1"/>
            <a:r>
              <a:rPr lang="en-US" altLang="zh-TW" dirty="0" smtClean="0"/>
              <a:t>1-dim interpolated continuous F0</a:t>
            </a:r>
          </a:p>
          <a:p>
            <a:pPr lvl="1"/>
            <a:r>
              <a:rPr lang="en-US" altLang="zh-TW" dirty="0" smtClean="0"/>
              <a:t>1-dim voice/</a:t>
            </a:r>
            <a:r>
              <a:rPr lang="en-US" altLang="zh-TW" dirty="0" err="1" smtClean="0"/>
              <a:t>unvoice</a:t>
            </a:r>
            <a:r>
              <a:rPr lang="en-US" altLang="zh-TW" dirty="0" smtClean="0"/>
              <a:t> binary flag</a:t>
            </a:r>
          </a:p>
          <a:p>
            <a:r>
              <a:rPr lang="en-US" altLang="zh-TW" dirty="0" smtClean="0"/>
              <a:t>Scaled </a:t>
            </a:r>
            <a:r>
              <a:rPr lang="en-US" altLang="zh-TW" i="1" dirty="0" smtClean="0"/>
              <a:t>F</a:t>
            </a:r>
            <a:r>
              <a:rPr lang="en-US" altLang="zh-TW" baseline="-25000" dirty="0" smtClean="0"/>
              <a:t>0</a:t>
            </a:r>
          </a:p>
          <a:p>
            <a:pPr lvl="1"/>
            <a:r>
              <a:rPr lang="en-US" altLang="zh-TW" dirty="0" smtClean="0"/>
              <a:t>Ratio: unchanged, 1/2, 3/4, 5/4, 3/2, 2</a:t>
            </a:r>
          </a:p>
          <a:p>
            <a:r>
              <a:rPr lang="en-US" altLang="zh-TW" dirty="0" smtClean="0"/>
              <a:t>MCD, RMSE of log </a:t>
            </a:r>
            <a:r>
              <a:rPr lang="en-US" altLang="zh-TW" i="1" dirty="0" smtClean="0"/>
              <a:t>F</a:t>
            </a:r>
            <a:r>
              <a:rPr lang="en-US" altLang="zh-TW" baseline="-25000" dirty="0" smtClean="0"/>
              <a:t>0</a:t>
            </a:r>
            <a:r>
              <a:rPr lang="en-US" altLang="zh-TW" dirty="0" smtClean="0"/>
              <a:t>, U/V detection error</a:t>
            </a:r>
          </a:p>
          <a:p>
            <a:pPr lvl="1"/>
            <a:endParaRPr lang="en-US" altLang="zh-TW" dirty="0" smtClean="0"/>
          </a:p>
          <a:p>
            <a:endParaRPr lang="en-US" altLang="zh-TW" dirty="0" smtClean="0"/>
          </a:p>
          <a:p>
            <a:pPr lvl="1"/>
            <a:endParaRPr lang="en-US" altLang="zh-TW" dirty="0" smtClean="0"/>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33</a:t>
            </a:fld>
            <a:endParaRPr lang="zh-TW" altLang="en-US"/>
          </a:p>
        </p:txBody>
      </p:sp>
    </p:spTree>
    <p:extLst>
      <p:ext uri="{BB962C8B-B14F-4D97-AF65-F5344CB8AC3E}">
        <p14:creationId xmlns:p14="http://schemas.microsoft.com/office/powerpoint/2010/main" val="25267509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Objective evaluation</a:t>
            </a:r>
            <a:endParaRPr lang="zh-TW" altLang="en-US" b="1" dirty="0">
              <a:latin typeface="+mn-lt"/>
            </a:endParaRPr>
          </a:p>
        </p:txBody>
      </p:sp>
      <p:sp>
        <p:nvSpPr>
          <p:cNvPr id="3" name="內容版面配置區 2"/>
          <p:cNvSpPr>
            <a:spLocks noGrp="1"/>
          </p:cNvSpPr>
          <p:nvPr>
            <p:ph idx="1"/>
          </p:nvPr>
        </p:nvSpPr>
        <p:spPr/>
        <p:txBody>
          <a:bodyPr>
            <a:normAutofit/>
          </a:bodyPr>
          <a:lstStyle/>
          <a:p>
            <a:pPr marL="0" indent="0">
              <a:buNone/>
            </a:pPr>
            <a:endParaRPr lang="en-US" altLang="zh-TW" dirty="0" smtClean="0"/>
          </a:p>
          <a:p>
            <a:pPr lvl="1"/>
            <a:endParaRPr lang="en-US" altLang="zh-TW" dirty="0" smtClean="0"/>
          </a:p>
          <a:p>
            <a:endParaRPr lang="en-US" altLang="zh-TW" dirty="0" smtClean="0"/>
          </a:p>
          <a:p>
            <a:pPr lvl="1"/>
            <a:endParaRPr lang="en-US" altLang="zh-TW" dirty="0" smtClean="0"/>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34</a:t>
            </a:fld>
            <a:endParaRPr lang="zh-TW" altLang="en-US"/>
          </a:p>
        </p:txBody>
      </p:sp>
      <p:pic>
        <p:nvPicPr>
          <p:cNvPr id="4" name="圖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916" y="1323561"/>
            <a:ext cx="7977883" cy="5355466"/>
          </a:xfrm>
          <a:prstGeom prst="rect">
            <a:avLst/>
          </a:prstGeom>
        </p:spPr>
      </p:pic>
    </p:spTree>
    <p:extLst>
      <p:ext uri="{BB962C8B-B14F-4D97-AF65-F5344CB8AC3E}">
        <p14:creationId xmlns:p14="http://schemas.microsoft.com/office/powerpoint/2010/main" val="370115892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Subjective evaluation</a:t>
            </a:r>
            <a:endParaRPr lang="zh-TW" altLang="en-US" b="1" dirty="0">
              <a:latin typeface="+mn-lt"/>
            </a:endParaRPr>
          </a:p>
        </p:txBody>
      </p:sp>
      <p:sp>
        <p:nvSpPr>
          <p:cNvPr id="3" name="內容版面配置區 2"/>
          <p:cNvSpPr>
            <a:spLocks noGrp="1"/>
          </p:cNvSpPr>
          <p:nvPr>
            <p:ph idx="1"/>
          </p:nvPr>
        </p:nvSpPr>
        <p:spPr/>
        <p:txBody>
          <a:bodyPr>
            <a:normAutofit/>
          </a:bodyPr>
          <a:lstStyle/>
          <a:p>
            <a:r>
              <a:rPr lang="en-US" altLang="zh-TW" dirty="0" smtClean="0"/>
              <a:t>MOS for speech quality</a:t>
            </a:r>
          </a:p>
          <a:p>
            <a:pPr lvl="1"/>
            <a:endParaRPr lang="en-US" altLang="zh-TW" dirty="0" smtClean="0"/>
          </a:p>
          <a:p>
            <a:endParaRPr lang="en-US" altLang="zh-TW" dirty="0" smtClean="0"/>
          </a:p>
          <a:p>
            <a:pPr lvl="1"/>
            <a:endParaRPr lang="en-US" altLang="zh-TW" dirty="0" smtClean="0"/>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35</a:t>
            </a:fld>
            <a:endParaRPr lang="zh-TW" altLang="en-US"/>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43" y="2540044"/>
            <a:ext cx="9053513" cy="2671763"/>
          </a:xfrm>
          <a:prstGeom prst="rect">
            <a:avLst/>
          </a:prstGeom>
        </p:spPr>
      </p:pic>
    </p:spTree>
    <p:extLst>
      <p:ext uri="{BB962C8B-B14F-4D97-AF65-F5344CB8AC3E}">
        <p14:creationId xmlns:p14="http://schemas.microsoft.com/office/powerpoint/2010/main" val="20160624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Subjective evaluation</a:t>
            </a:r>
            <a:endParaRPr lang="zh-TW" altLang="en-US" b="1" dirty="0">
              <a:latin typeface="+mn-lt"/>
            </a:endParaRPr>
          </a:p>
        </p:txBody>
      </p:sp>
      <p:sp>
        <p:nvSpPr>
          <p:cNvPr id="3" name="內容版面配置區 2"/>
          <p:cNvSpPr>
            <a:spLocks noGrp="1"/>
          </p:cNvSpPr>
          <p:nvPr>
            <p:ph idx="1"/>
          </p:nvPr>
        </p:nvSpPr>
        <p:spPr/>
        <p:txBody>
          <a:bodyPr>
            <a:normAutofit/>
          </a:bodyPr>
          <a:lstStyle/>
          <a:p>
            <a:r>
              <a:rPr lang="en-US" altLang="zh-TW" dirty="0" smtClean="0"/>
              <a:t>XAB preference test for pitch accuracy</a:t>
            </a:r>
          </a:p>
          <a:p>
            <a:pPr lvl="1"/>
            <a:endParaRPr lang="en-US" altLang="zh-TW" dirty="0" smtClean="0"/>
          </a:p>
          <a:p>
            <a:endParaRPr lang="en-US" altLang="zh-TW" dirty="0" smtClean="0"/>
          </a:p>
          <a:p>
            <a:pPr lvl="1"/>
            <a:endParaRPr lang="en-US" altLang="zh-TW" dirty="0" smtClean="0"/>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36</a:t>
            </a:fld>
            <a:endParaRPr lang="zh-TW" altLang="en-US"/>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537" y="2754170"/>
            <a:ext cx="8162925" cy="2695575"/>
          </a:xfrm>
          <a:prstGeom prst="rect">
            <a:avLst/>
          </a:prstGeom>
        </p:spPr>
      </p:pic>
    </p:spTree>
    <p:extLst>
      <p:ext uri="{BB962C8B-B14F-4D97-AF65-F5344CB8AC3E}">
        <p14:creationId xmlns:p14="http://schemas.microsoft.com/office/powerpoint/2010/main" val="95406294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Effective receptive field length</a:t>
            </a:r>
            <a:endParaRPr lang="zh-TW" altLang="en-US" b="1" dirty="0">
              <a:latin typeface="+mn-lt"/>
            </a:endParaRPr>
          </a:p>
        </p:txBody>
      </p:sp>
      <p:sp>
        <p:nvSpPr>
          <p:cNvPr id="3" name="內容版面配置區 2"/>
          <p:cNvSpPr>
            <a:spLocks noGrp="1"/>
          </p:cNvSpPr>
          <p:nvPr>
            <p:ph idx="1"/>
          </p:nvPr>
        </p:nvSpPr>
        <p:spPr/>
        <p:txBody>
          <a:bodyPr>
            <a:normAutofit/>
          </a:bodyPr>
          <a:lstStyle/>
          <a:p>
            <a:r>
              <a:rPr lang="en-US" altLang="zh-TW" dirty="0" err="1" smtClean="0"/>
              <a:t>WNf</a:t>
            </a:r>
            <a:r>
              <a:rPr lang="en-US" altLang="zh-TW" dirty="0" smtClean="0"/>
              <a:t> &gt; </a:t>
            </a:r>
            <a:r>
              <a:rPr lang="en-US" altLang="zh-TW" dirty="0" err="1" smtClean="0"/>
              <a:t>QPNet</a:t>
            </a:r>
            <a:r>
              <a:rPr lang="en-US" altLang="zh-TW" dirty="0" smtClean="0"/>
              <a:t>(male set) &gt; </a:t>
            </a:r>
            <a:r>
              <a:rPr lang="en-US" altLang="zh-TW" dirty="0" err="1" smtClean="0"/>
              <a:t>QPNet</a:t>
            </a:r>
            <a:r>
              <a:rPr lang="en-US" altLang="zh-TW" dirty="0" smtClean="0"/>
              <a:t>(female set) &gt; </a:t>
            </a:r>
            <a:r>
              <a:rPr lang="en-US" altLang="zh-TW" dirty="0" err="1" smtClean="0"/>
              <a:t>WNc</a:t>
            </a:r>
            <a:endParaRPr lang="en-US" altLang="zh-TW" dirty="0" smtClean="0"/>
          </a:p>
          <a:p>
            <a:pPr lvl="1"/>
            <a:endParaRPr lang="en-US" altLang="zh-TW" dirty="0" smtClean="0"/>
          </a:p>
          <a:p>
            <a:endParaRPr lang="en-US" altLang="zh-TW" dirty="0" smtClean="0"/>
          </a:p>
          <a:p>
            <a:pPr lvl="1"/>
            <a:endParaRPr lang="en-US" altLang="zh-TW" dirty="0" smtClean="0"/>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37</a:t>
            </a:fld>
            <a:endParaRPr lang="zh-TW" altLang="en-US"/>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524" y="2358039"/>
            <a:ext cx="5244798" cy="3953860"/>
          </a:xfrm>
          <a:prstGeom prst="rect">
            <a:avLst/>
          </a:prstGeom>
        </p:spPr>
      </p:pic>
    </p:spTree>
    <p:extLst>
      <p:ext uri="{BB962C8B-B14F-4D97-AF65-F5344CB8AC3E}">
        <p14:creationId xmlns:p14="http://schemas.microsoft.com/office/powerpoint/2010/main" val="283078464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Demo</a:t>
            </a:r>
            <a:endParaRPr lang="zh-TW" altLang="en-US" b="1" dirty="0">
              <a:latin typeface="+mn-lt"/>
            </a:endParaRPr>
          </a:p>
        </p:txBody>
      </p:sp>
      <p:sp>
        <p:nvSpPr>
          <p:cNvPr id="3" name="內容版面配置區 2"/>
          <p:cNvSpPr>
            <a:spLocks noGrp="1"/>
          </p:cNvSpPr>
          <p:nvPr>
            <p:ph idx="1"/>
          </p:nvPr>
        </p:nvSpPr>
        <p:spPr/>
        <p:txBody>
          <a:bodyPr>
            <a:normAutofit/>
          </a:bodyPr>
          <a:lstStyle/>
          <a:p>
            <a:r>
              <a:rPr lang="en-US" altLang="zh-TW" dirty="0" smtClean="0"/>
              <a:t>Condition on </a:t>
            </a:r>
            <a:r>
              <a:rPr lang="en-US" altLang="zh-TW" b="1" dirty="0" smtClean="0">
                <a:solidFill>
                  <a:srgbClr val="C00000"/>
                </a:solidFill>
              </a:rPr>
              <a:t>unchanged </a:t>
            </a:r>
            <a:r>
              <a:rPr lang="en-US" altLang="zh-TW" b="1" i="1" dirty="0" smtClean="0">
                <a:solidFill>
                  <a:srgbClr val="C00000"/>
                </a:solidFill>
              </a:rPr>
              <a:t>F</a:t>
            </a:r>
            <a:r>
              <a:rPr lang="en-US" altLang="zh-TW" b="1" baseline="-25000" dirty="0" smtClean="0">
                <a:solidFill>
                  <a:srgbClr val="C00000"/>
                </a:solidFill>
              </a:rPr>
              <a:t>0</a:t>
            </a:r>
          </a:p>
          <a:p>
            <a:endParaRPr lang="en-US" altLang="zh-TW" baseline="-25000" dirty="0" smtClean="0"/>
          </a:p>
          <a:p>
            <a:pPr marL="457200" lvl="1" indent="0">
              <a:buNone/>
            </a:pPr>
            <a:endParaRPr lang="en-US" altLang="zh-TW" dirty="0" smtClean="0"/>
          </a:p>
          <a:p>
            <a:pPr lvl="1"/>
            <a:endParaRPr lang="en-US" altLang="zh-TW" dirty="0" smtClean="0"/>
          </a:p>
          <a:p>
            <a:endParaRPr lang="en-US" altLang="zh-TW" dirty="0" smtClean="0"/>
          </a:p>
          <a:p>
            <a:pPr lvl="1"/>
            <a:endParaRPr lang="en-US" altLang="zh-TW" dirty="0" smtClean="0"/>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38</a:t>
            </a:fld>
            <a:endParaRPr lang="zh-TW" altLang="en-US"/>
          </a:p>
        </p:txBody>
      </p:sp>
      <p:graphicFrame>
        <p:nvGraphicFramePr>
          <p:cNvPr id="5" name="表格 4"/>
          <p:cNvGraphicFramePr>
            <a:graphicFrameLocks noGrp="1"/>
          </p:cNvGraphicFramePr>
          <p:nvPr>
            <p:extLst>
              <p:ext uri="{D42A27DB-BD31-4B8C-83A1-F6EECF244321}">
                <p14:modId xmlns:p14="http://schemas.microsoft.com/office/powerpoint/2010/main" val="2142080015"/>
              </p:ext>
            </p:extLst>
          </p:nvPr>
        </p:nvGraphicFramePr>
        <p:xfrm>
          <a:off x="1611330" y="2537432"/>
          <a:ext cx="6096000" cy="333756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1006056796"/>
                    </a:ext>
                  </a:extLst>
                </a:gridCol>
                <a:gridCol w="2032000">
                  <a:extLst>
                    <a:ext uri="{9D8B030D-6E8A-4147-A177-3AD203B41FA5}">
                      <a16:colId xmlns:a16="http://schemas.microsoft.com/office/drawing/2014/main" val="1376001783"/>
                    </a:ext>
                  </a:extLst>
                </a:gridCol>
                <a:gridCol w="2032000">
                  <a:extLst>
                    <a:ext uri="{9D8B030D-6E8A-4147-A177-3AD203B41FA5}">
                      <a16:colId xmlns:a16="http://schemas.microsoft.com/office/drawing/2014/main" val="857163792"/>
                    </a:ext>
                  </a:extLst>
                </a:gridCol>
              </a:tblGrid>
              <a:tr h="370840">
                <a:tc>
                  <a:txBody>
                    <a:bodyPr/>
                    <a:lstStyle/>
                    <a:p>
                      <a:endParaRPr lang="en-US" dirty="0"/>
                    </a:p>
                  </a:txBody>
                  <a:tcPr/>
                </a:tc>
                <a:tc>
                  <a:txBody>
                    <a:bodyPr/>
                    <a:lstStyle/>
                    <a:p>
                      <a:pPr algn="ctr"/>
                      <a:r>
                        <a:rPr lang="en-US" b="1" dirty="0" smtClean="0"/>
                        <a:t>Female</a:t>
                      </a:r>
                      <a:endParaRPr lang="en-US" b="1" dirty="0"/>
                    </a:p>
                  </a:txBody>
                  <a:tcPr/>
                </a:tc>
                <a:tc>
                  <a:txBody>
                    <a:bodyPr/>
                    <a:lstStyle/>
                    <a:p>
                      <a:pPr algn="ctr"/>
                      <a:r>
                        <a:rPr lang="en-US" b="1" dirty="0" smtClean="0"/>
                        <a:t>Male</a:t>
                      </a:r>
                      <a:endParaRPr lang="en-US" b="1" dirty="0"/>
                    </a:p>
                  </a:txBody>
                  <a:tcPr/>
                </a:tc>
                <a:extLst>
                  <a:ext uri="{0D108BD9-81ED-4DB2-BD59-A6C34878D82A}">
                    <a16:rowId xmlns:a16="http://schemas.microsoft.com/office/drawing/2014/main" val="404404786"/>
                  </a:ext>
                </a:extLst>
              </a:tr>
              <a:tr h="370840">
                <a:tc>
                  <a:txBody>
                    <a:bodyPr/>
                    <a:lstStyle/>
                    <a:p>
                      <a:r>
                        <a:rPr lang="en-US" b="0" dirty="0" smtClean="0"/>
                        <a:t>Natural</a:t>
                      </a:r>
                      <a:endParaRPr lang="en-US" b="0"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731283712"/>
                  </a:ext>
                </a:extLst>
              </a:tr>
              <a:tr h="370840">
                <a:tc>
                  <a:txBody>
                    <a:bodyPr/>
                    <a:lstStyle/>
                    <a:p>
                      <a:r>
                        <a:rPr lang="en-US" b="0" dirty="0" smtClean="0"/>
                        <a:t>WORLD</a:t>
                      </a:r>
                      <a:endParaRPr lang="en-US" b="0"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867649777"/>
                  </a:ext>
                </a:extLst>
              </a:tr>
              <a:tr h="370840">
                <a:tc>
                  <a:txBody>
                    <a:bodyPr/>
                    <a:lstStyle/>
                    <a:p>
                      <a:r>
                        <a:rPr lang="en-US" b="0" dirty="0" err="1" smtClean="0"/>
                        <a:t>WNf</a:t>
                      </a:r>
                      <a:endParaRPr lang="en-US" b="0"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317056005"/>
                  </a:ext>
                </a:extLst>
              </a:tr>
              <a:tr h="370840">
                <a:tc>
                  <a:txBody>
                    <a:bodyPr/>
                    <a:lstStyle/>
                    <a:p>
                      <a:r>
                        <a:rPr lang="en-US" b="0" dirty="0" err="1" smtClean="0"/>
                        <a:t>WNc</a:t>
                      </a:r>
                      <a:endParaRPr lang="en-US" b="0"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66528774"/>
                  </a:ext>
                </a:extLst>
              </a:tr>
              <a:tr h="370840">
                <a:tc>
                  <a:txBody>
                    <a:bodyPr/>
                    <a:lstStyle/>
                    <a:p>
                      <a:r>
                        <a:rPr lang="en-US" b="0" dirty="0" err="1" smtClean="0"/>
                        <a:t>QPNet</a:t>
                      </a:r>
                      <a:endParaRPr lang="en-US" b="0"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367410125"/>
                  </a:ext>
                </a:extLst>
              </a:tr>
              <a:tr h="370840">
                <a:tc>
                  <a:txBody>
                    <a:bodyPr/>
                    <a:lstStyle/>
                    <a:p>
                      <a:r>
                        <a:rPr lang="en-US" b="0" dirty="0" err="1" smtClean="0"/>
                        <a:t>rQPNet</a:t>
                      </a:r>
                      <a:endParaRPr lang="en-US" b="0"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2858686832"/>
                  </a:ext>
                </a:extLst>
              </a:tr>
              <a:tr h="370840">
                <a:tc>
                  <a:txBody>
                    <a:bodyPr/>
                    <a:lstStyle/>
                    <a:p>
                      <a:r>
                        <a:rPr lang="en-US" b="0" dirty="0" smtClean="0"/>
                        <a:t>Full </a:t>
                      </a:r>
                      <a:r>
                        <a:rPr lang="en-US" b="0" dirty="0" err="1" smtClean="0"/>
                        <a:t>QPNet</a:t>
                      </a:r>
                      <a:endParaRPr lang="en-US" b="0"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3231763566"/>
                  </a:ext>
                </a:extLst>
              </a:tr>
              <a:tr h="370840">
                <a:tc>
                  <a:txBody>
                    <a:bodyPr/>
                    <a:lstStyle/>
                    <a:p>
                      <a:r>
                        <a:rPr lang="en-US" b="0" dirty="0" smtClean="0"/>
                        <a:t>Full </a:t>
                      </a:r>
                      <a:r>
                        <a:rPr lang="en-US" b="0" dirty="0" err="1" smtClean="0"/>
                        <a:t>rQPNet</a:t>
                      </a:r>
                      <a:endParaRPr lang="en-US" b="0"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425574993"/>
                  </a:ext>
                </a:extLst>
              </a:tr>
            </a:tbl>
          </a:graphicData>
        </a:graphic>
      </p:graphicFrame>
      <p:pic>
        <p:nvPicPr>
          <p:cNvPr id="7" name="3000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35"/>
          <a:stretch>
            <a:fillRect/>
          </a:stretch>
        </p:blipFill>
        <p:spPr>
          <a:xfrm>
            <a:off x="4506930" y="2935155"/>
            <a:ext cx="304800" cy="304800"/>
          </a:xfrm>
          <a:prstGeom prst="rect">
            <a:avLst/>
          </a:prstGeom>
        </p:spPr>
      </p:pic>
      <p:pic>
        <p:nvPicPr>
          <p:cNvPr id="8" name="30009">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35"/>
          <a:stretch>
            <a:fillRect/>
          </a:stretch>
        </p:blipFill>
        <p:spPr>
          <a:xfrm>
            <a:off x="4506930" y="3307423"/>
            <a:ext cx="304800" cy="304800"/>
          </a:xfrm>
          <a:prstGeom prst="rect">
            <a:avLst/>
          </a:prstGeom>
        </p:spPr>
      </p:pic>
      <p:pic>
        <p:nvPicPr>
          <p:cNvPr id="9" name="30009">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35"/>
          <a:stretch>
            <a:fillRect/>
          </a:stretch>
        </p:blipFill>
        <p:spPr>
          <a:xfrm>
            <a:off x="4506930" y="3690762"/>
            <a:ext cx="304800" cy="304800"/>
          </a:xfrm>
          <a:prstGeom prst="rect">
            <a:avLst/>
          </a:prstGeom>
        </p:spPr>
      </p:pic>
      <p:pic>
        <p:nvPicPr>
          <p:cNvPr id="10" name="30009">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35"/>
          <a:stretch>
            <a:fillRect/>
          </a:stretch>
        </p:blipFill>
        <p:spPr>
          <a:xfrm>
            <a:off x="4506930" y="4053812"/>
            <a:ext cx="304800" cy="304800"/>
          </a:xfrm>
          <a:prstGeom prst="rect">
            <a:avLst/>
          </a:prstGeom>
        </p:spPr>
      </p:pic>
      <p:pic>
        <p:nvPicPr>
          <p:cNvPr id="11" name="30009">
            <a:hlinkClick r:id="" action="ppaction://media"/>
          </p:cNvPr>
          <p:cNvPicPr>
            <a:picLocks noChangeAspect="1"/>
          </p:cNvPicPr>
          <p:nvPr>
            <a:audioFile r:link="rId10"/>
            <p:extLst>
              <p:ext uri="{DAA4B4D4-6D71-4841-9C94-3DE7FCFB9230}">
                <p14:media xmlns:p14="http://schemas.microsoft.com/office/powerpoint/2010/main" r:embed="rId9"/>
              </p:ext>
            </p:extLst>
          </p:nvPr>
        </p:nvPicPr>
        <p:blipFill>
          <a:blip r:embed="rId35"/>
          <a:stretch>
            <a:fillRect/>
          </a:stretch>
        </p:blipFill>
        <p:spPr>
          <a:xfrm>
            <a:off x="4506930" y="4416862"/>
            <a:ext cx="304800" cy="304800"/>
          </a:xfrm>
          <a:prstGeom prst="rect">
            <a:avLst/>
          </a:prstGeom>
        </p:spPr>
      </p:pic>
      <p:pic>
        <p:nvPicPr>
          <p:cNvPr id="12" name="30009">
            <a:hlinkClick r:id="" action="ppaction://media"/>
          </p:cNvPr>
          <p:cNvPicPr>
            <a:picLocks noChangeAspect="1"/>
          </p:cNvPicPr>
          <p:nvPr>
            <a:audioFile r:link="rId12"/>
            <p:extLst>
              <p:ext uri="{DAA4B4D4-6D71-4841-9C94-3DE7FCFB9230}">
                <p14:media xmlns:p14="http://schemas.microsoft.com/office/powerpoint/2010/main" r:embed="rId11"/>
              </p:ext>
            </p:extLst>
          </p:nvPr>
        </p:nvPicPr>
        <p:blipFill>
          <a:blip r:embed="rId35"/>
          <a:stretch>
            <a:fillRect/>
          </a:stretch>
        </p:blipFill>
        <p:spPr>
          <a:xfrm>
            <a:off x="4506930" y="4807396"/>
            <a:ext cx="304800" cy="304800"/>
          </a:xfrm>
          <a:prstGeom prst="rect">
            <a:avLst/>
          </a:prstGeom>
        </p:spPr>
      </p:pic>
      <p:pic>
        <p:nvPicPr>
          <p:cNvPr id="13" name="30009">
            <a:hlinkClick r:id="" action="ppaction://media"/>
          </p:cNvPr>
          <p:cNvPicPr>
            <a:picLocks noChangeAspect="1"/>
          </p:cNvPicPr>
          <p:nvPr>
            <a:audioFile r:link="rId14"/>
            <p:extLst>
              <p:ext uri="{DAA4B4D4-6D71-4841-9C94-3DE7FCFB9230}">
                <p14:media xmlns:p14="http://schemas.microsoft.com/office/powerpoint/2010/main" r:embed="rId13"/>
              </p:ext>
            </p:extLst>
          </p:nvPr>
        </p:nvPicPr>
        <p:blipFill>
          <a:blip r:embed="rId35"/>
          <a:stretch>
            <a:fillRect/>
          </a:stretch>
        </p:blipFill>
        <p:spPr>
          <a:xfrm>
            <a:off x="4506930" y="5169336"/>
            <a:ext cx="304800" cy="304800"/>
          </a:xfrm>
          <a:prstGeom prst="rect">
            <a:avLst/>
          </a:prstGeom>
        </p:spPr>
      </p:pic>
      <p:pic>
        <p:nvPicPr>
          <p:cNvPr id="14" name="30009">
            <a:hlinkClick r:id="" action="ppaction://media"/>
          </p:cNvPr>
          <p:cNvPicPr>
            <a:picLocks noChangeAspect="1"/>
          </p:cNvPicPr>
          <p:nvPr>
            <a:audioFile r:link="rId16"/>
            <p:extLst>
              <p:ext uri="{DAA4B4D4-6D71-4841-9C94-3DE7FCFB9230}">
                <p14:media xmlns:p14="http://schemas.microsoft.com/office/powerpoint/2010/main" r:embed="rId15"/>
              </p:ext>
            </p:extLst>
          </p:nvPr>
        </p:nvPicPr>
        <p:blipFill>
          <a:blip r:embed="rId35"/>
          <a:stretch>
            <a:fillRect/>
          </a:stretch>
        </p:blipFill>
        <p:spPr>
          <a:xfrm>
            <a:off x="4506930" y="5531276"/>
            <a:ext cx="304800" cy="304800"/>
          </a:xfrm>
          <a:prstGeom prst="rect">
            <a:avLst/>
          </a:prstGeom>
        </p:spPr>
      </p:pic>
      <p:pic>
        <p:nvPicPr>
          <p:cNvPr id="16" name="30002">
            <a:hlinkClick r:id="" action="ppaction://media"/>
          </p:cNvPr>
          <p:cNvPicPr>
            <a:picLocks noChangeAspect="1"/>
          </p:cNvPicPr>
          <p:nvPr>
            <a:audioFile r:link="rId18"/>
            <p:extLst>
              <p:ext uri="{DAA4B4D4-6D71-4841-9C94-3DE7FCFB9230}">
                <p14:media xmlns:p14="http://schemas.microsoft.com/office/powerpoint/2010/main" r:embed="rId17"/>
              </p:ext>
            </p:extLst>
          </p:nvPr>
        </p:nvPicPr>
        <p:blipFill>
          <a:blip r:embed="rId35"/>
          <a:stretch>
            <a:fillRect/>
          </a:stretch>
        </p:blipFill>
        <p:spPr>
          <a:xfrm>
            <a:off x="6572036" y="3307423"/>
            <a:ext cx="304800" cy="304800"/>
          </a:xfrm>
          <a:prstGeom prst="rect">
            <a:avLst/>
          </a:prstGeom>
        </p:spPr>
      </p:pic>
      <p:pic>
        <p:nvPicPr>
          <p:cNvPr id="17" name="30002">
            <a:hlinkClick r:id="" action="ppaction://media"/>
          </p:cNvPr>
          <p:cNvPicPr>
            <a:picLocks noChangeAspect="1"/>
          </p:cNvPicPr>
          <p:nvPr>
            <a:audioFile r:link="rId20"/>
            <p:extLst>
              <p:ext uri="{DAA4B4D4-6D71-4841-9C94-3DE7FCFB9230}">
                <p14:media xmlns:p14="http://schemas.microsoft.com/office/powerpoint/2010/main" r:embed="rId19"/>
              </p:ext>
            </p:extLst>
          </p:nvPr>
        </p:nvPicPr>
        <p:blipFill>
          <a:blip r:embed="rId35"/>
          <a:stretch>
            <a:fillRect/>
          </a:stretch>
        </p:blipFill>
        <p:spPr>
          <a:xfrm>
            <a:off x="6572036" y="3690762"/>
            <a:ext cx="304800" cy="304800"/>
          </a:xfrm>
          <a:prstGeom prst="rect">
            <a:avLst/>
          </a:prstGeom>
        </p:spPr>
      </p:pic>
      <p:pic>
        <p:nvPicPr>
          <p:cNvPr id="18" name="30002">
            <a:hlinkClick r:id="" action="ppaction://media"/>
          </p:cNvPr>
          <p:cNvPicPr>
            <a:picLocks noChangeAspect="1"/>
          </p:cNvPicPr>
          <p:nvPr>
            <a:audioFile r:link="rId22"/>
            <p:extLst>
              <p:ext uri="{DAA4B4D4-6D71-4841-9C94-3DE7FCFB9230}">
                <p14:media xmlns:p14="http://schemas.microsoft.com/office/powerpoint/2010/main" r:embed="rId21"/>
              </p:ext>
            </p:extLst>
          </p:nvPr>
        </p:nvPicPr>
        <p:blipFill>
          <a:blip r:embed="rId35"/>
          <a:stretch>
            <a:fillRect/>
          </a:stretch>
        </p:blipFill>
        <p:spPr>
          <a:xfrm>
            <a:off x="6573748" y="4057009"/>
            <a:ext cx="304800" cy="304800"/>
          </a:xfrm>
          <a:prstGeom prst="rect">
            <a:avLst/>
          </a:prstGeom>
        </p:spPr>
      </p:pic>
      <p:pic>
        <p:nvPicPr>
          <p:cNvPr id="19" name="30002">
            <a:hlinkClick r:id="" action="ppaction://media"/>
          </p:cNvPr>
          <p:cNvPicPr>
            <a:picLocks noChangeAspect="1"/>
          </p:cNvPicPr>
          <p:nvPr>
            <a:audioFile r:link="rId24"/>
            <p:extLst>
              <p:ext uri="{DAA4B4D4-6D71-4841-9C94-3DE7FCFB9230}">
                <p14:media xmlns:p14="http://schemas.microsoft.com/office/powerpoint/2010/main" r:embed="rId23"/>
              </p:ext>
            </p:extLst>
          </p:nvPr>
        </p:nvPicPr>
        <p:blipFill>
          <a:blip r:embed="rId35"/>
          <a:stretch>
            <a:fillRect/>
          </a:stretch>
        </p:blipFill>
        <p:spPr>
          <a:xfrm>
            <a:off x="6572036" y="4433530"/>
            <a:ext cx="304800" cy="304800"/>
          </a:xfrm>
          <a:prstGeom prst="rect">
            <a:avLst/>
          </a:prstGeom>
        </p:spPr>
      </p:pic>
      <p:pic>
        <p:nvPicPr>
          <p:cNvPr id="21" name="30002">
            <a:hlinkClick r:id="" action="ppaction://media"/>
          </p:cNvPr>
          <p:cNvPicPr>
            <a:picLocks noChangeAspect="1"/>
          </p:cNvPicPr>
          <p:nvPr>
            <a:audioFile r:link="rId26"/>
            <p:extLst>
              <p:ext uri="{DAA4B4D4-6D71-4841-9C94-3DE7FCFB9230}">
                <p14:media xmlns:p14="http://schemas.microsoft.com/office/powerpoint/2010/main" r:embed="rId25"/>
              </p:ext>
            </p:extLst>
          </p:nvPr>
        </p:nvPicPr>
        <p:blipFill>
          <a:blip r:embed="rId35"/>
          <a:stretch>
            <a:fillRect/>
          </a:stretch>
        </p:blipFill>
        <p:spPr>
          <a:xfrm>
            <a:off x="6572036" y="4797070"/>
            <a:ext cx="304800" cy="304800"/>
          </a:xfrm>
          <a:prstGeom prst="rect">
            <a:avLst/>
          </a:prstGeom>
        </p:spPr>
      </p:pic>
      <p:pic>
        <p:nvPicPr>
          <p:cNvPr id="22" name="30002">
            <a:hlinkClick r:id="" action="ppaction://media"/>
          </p:cNvPr>
          <p:cNvPicPr>
            <a:picLocks noChangeAspect="1"/>
          </p:cNvPicPr>
          <p:nvPr>
            <a:audioFile r:link="rId28"/>
            <p:extLst>
              <p:ext uri="{DAA4B4D4-6D71-4841-9C94-3DE7FCFB9230}">
                <p14:media xmlns:p14="http://schemas.microsoft.com/office/powerpoint/2010/main" r:embed="rId27"/>
              </p:ext>
            </p:extLst>
          </p:nvPr>
        </p:nvPicPr>
        <p:blipFill>
          <a:blip r:embed="rId35"/>
          <a:stretch>
            <a:fillRect/>
          </a:stretch>
        </p:blipFill>
        <p:spPr>
          <a:xfrm>
            <a:off x="6572036" y="5173525"/>
            <a:ext cx="304800" cy="304800"/>
          </a:xfrm>
          <a:prstGeom prst="rect">
            <a:avLst/>
          </a:prstGeom>
        </p:spPr>
      </p:pic>
      <p:pic>
        <p:nvPicPr>
          <p:cNvPr id="23" name="30002">
            <a:hlinkClick r:id="" action="ppaction://media"/>
          </p:cNvPr>
          <p:cNvPicPr>
            <a:picLocks noChangeAspect="1"/>
          </p:cNvPicPr>
          <p:nvPr>
            <a:audioFile r:link="rId30"/>
            <p:extLst>
              <p:ext uri="{DAA4B4D4-6D71-4841-9C94-3DE7FCFB9230}">
                <p14:media xmlns:p14="http://schemas.microsoft.com/office/powerpoint/2010/main" r:embed="rId29"/>
              </p:ext>
            </p:extLst>
          </p:nvPr>
        </p:nvPicPr>
        <p:blipFill>
          <a:blip r:embed="rId35"/>
          <a:stretch>
            <a:fillRect/>
          </a:stretch>
        </p:blipFill>
        <p:spPr>
          <a:xfrm>
            <a:off x="6572036" y="5531276"/>
            <a:ext cx="304800" cy="304800"/>
          </a:xfrm>
          <a:prstGeom prst="rect">
            <a:avLst/>
          </a:prstGeom>
        </p:spPr>
      </p:pic>
      <p:pic>
        <p:nvPicPr>
          <p:cNvPr id="24" name="30002">
            <a:hlinkClick r:id="" action="ppaction://media"/>
          </p:cNvPr>
          <p:cNvPicPr>
            <a:picLocks noChangeAspect="1"/>
          </p:cNvPicPr>
          <p:nvPr>
            <a:audioFile r:link="rId32"/>
            <p:extLst>
              <p:ext uri="{DAA4B4D4-6D71-4841-9C94-3DE7FCFB9230}">
                <p14:media xmlns:p14="http://schemas.microsoft.com/office/powerpoint/2010/main" r:embed="rId31"/>
              </p:ext>
            </p:extLst>
          </p:nvPr>
        </p:nvPicPr>
        <p:blipFill>
          <a:blip r:embed="rId35"/>
          <a:stretch>
            <a:fillRect/>
          </a:stretch>
        </p:blipFill>
        <p:spPr>
          <a:xfrm>
            <a:off x="6572036" y="2942064"/>
            <a:ext cx="304800" cy="304800"/>
          </a:xfrm>
          <a:prstGeom prst="rect">
            <a:avLst/>
          </a:prstGeom>
        </p:spPr>
      </p:pic>
    </p:spTree>
    <p:extLst>
      <p:ext uri="{BB962C8B-B14F-4D97-AF65-F5344CB8AC3E}">
        <p14:creationId xmlns:p14="http://schemas.microsoft.com/office/powerpoint/2010/main" val="38125401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90"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694" fill="hold"/>
                                        <p:tgtEl>
                                          <p:spTgt spid="8"/>
                                        </p:tgtEl>
                                      </p:cBhvr>
                                    </p:cmd>
                                  </p:childTnLst>
                                </p:cTn>
                              </p:par>
                            </p:childTnLst>
                          </p:cTn>
                        </p:par>
                      </p:childTnLst>
                    </p:cTn>
                  </p:par>
                </p:childTnLst>
              </p:cTn>
              <p:nextCondLst>
                <p:cond evt="onClick" delay="0">
                  <p:tgtEl>
                    <p:spTgt spid="8"/>
                  </p:tgtEl>
                </p:cond>
              </p:nextCondLst>
            </p:seq>
            <p:audio>
              <p:cMediaNode vol="80000">
                <p:cTn id="13" fill="hold" display="0">
                  <p:stCondLst>
                    <p:cond delay="indefinite"/>
                  </p:stCondLst>
                  <p:endCondLst>
                    <p:cond evt="onStopAudio" delay="0">
                      <p:tgtEl>
                        <p:sldTgt/>
                      </p:tgtEl>
                    </p:cond>
                  </p:endCondLst>
                </p:cTn>
                <p:tgtEl>
                  <p:spTgt spid="8"/>
                </p:tgtEl>
              </p:cMediaNode>
            </p:audio>
            <p:seq concurrent="1" nextAc="seek">
              <p:cTn id="14" restart="whenNotActive" fill="hold" evtFilter="cancelBubble" nodeType="interactiveSeq">
                <p:stCondLst>
                  <p:cond evt="onClick" delay="0">
                    <p:tgtEl>
                      <p:spTgt spid="9"/>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691" fill="hold"/>
                                        <p:tgtEl>
                                          <p:spTgt spid="9"/>
                                        </p:tgtEl>
                                      </p:cBhvr>
                                    </p:cmd>
                                  </p:childTnLst>
                                </p:cTn>
                              </p:par>
                            </p:childTnLst>
                          </p:cTn>
                        </p:par>
                      </p:childTnLst>
                    </p:cTn>
                  </p:par>
                </p:childTnLst>
              </p:cTn>
              <p:nextCondLst>
                <p:cond evt="onClick" delay="0">
                  <p:tgtEl>
                    <p:spTgt spid="9"/>
                  </p:tgtEl>
                </p:cond>
              </p:nextCondLst>
            </p:seq>
            <p:audio>
              <p:cMediaNode vol="80000">
                <p:cTn id="19" fill="hold" display="0">
                  <p:stCondLst>
                    <p:cond delay="indefinite"/>
                  </p:stCondLst>
                  <p:endCondLst>
                    <p:cond evt="onStopAudio" delay="0">
                      <p:tgtEl>
                        <p:sldTgt/>
                      </p:tgtEl>
                    </p:cond>
                  </p:endCondLst>
                </p:cTn>
                <p:tgtEl>
                  <p:spTgt spid="9"/>
                </p:tgtEl>
              </p:cMediaNode>
            </p:audio>
            <p:seq concurrent="1" nextAc="seek">
              <p:cTn id="20" restart="whenNotActive" fill="hold" evtFilter="cancelBubble" nodeType="interactiveSeq">
                <p:stCondLst>
                  <p:cond evt="onClick" delay="0">
                    <p:tgtEl>
                      <p:spTgt spid="10"/>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1691" fill="hold"/>
                                        <p:tgtEl>
                                          <p:spTgt spid="10"/>
                                        </p:tgtEl>
                                      </p:cBhvr>
                                    </p:cmd>
                                  </p:childTnLst>
                                </p:cTn>
                              </p:par>
                            </p:childTnLst>
                          </p:cTn>
                        </p:par>
                      </p:childTnLst>
                    </p:cTn>
                  </p:par>
                </p:childTnLst>
              </p:cTn>
              <p:nextCondLst>
                <p:cond evt="onClick" delay="0">
                  <p:tgtEl>
                    <p:spTgt spid="10"/>
                  </p:tgtEl>
                </p:cond>
              </p:nextCondLst>
            </p:seq>
            <p:audio>
              <p:cMediaNode vol="80000">
                <p:cTn id="25" fill="hold" display="0">
                  <p:stCondLst>
                    <p:cond delay="indefinite"/>
                  </p:stCondLst>
                  <p:endCondLst>
                    <p:cond evt="onStopAudio" delay="0">
                      <p:tgtEl>
                        <p:sldTgt/>
                      </p:tgtEl>
                    </p:cond>
                  </p:endCondLst>
                </p:cTn>
                <p:tgtEl>
                  <p:spTgt spid="10"/>
                </p:tgtEl>
              </p:cMediaNode>
            </p:audio>
            <p:seq concurrent="1" nextAc="seek">
              <p:cTn id="26" restart="whenNotActive" fill="hold" evtFilter="cancelBubble" nodeType="interactiveSeq">
                <p:stCondLst>
                  <p:cond evt="onClick" delay="0">
                    <p:tgtEl>
                      <p:spTgt spid="11"/>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1691" fill="hold"/>
                                        <p:tgtEl>
                                          <p:spTgt spid="11"/>
                                        </p:tgtEl>
                                      </p:cBhvr>
                                    </p:cmd>
                                  </p:childTnLst>
                                </p:cTn>
                              </p:par>
                            </p:childTnLst>
                          </p:cTn>
                        </p:par>
                      </p:childTnLst>
                    </p:cTn>
                  </p:par>
                </p:childTnLst>
              </p:cTn>
              <p:nextCondLst>
                <p:cond evt="onClick" delay="0">
                  <p:tgtEl>
                    <p:spTgt spid="11"/>
                  </p:tgtEl>
                </p:cond>
              </p:nextCondLst>
            </p:seq>
            <p:audio>
              <p:cMediaNode vol="80000">
                <p:cTn id="31" fill="hold" display="0">
                  <p:stCondLst>
                    <p:cond delay="indefinite"/>
                  </p:stCondLst>
                  <p:endCondLst>
                    <p:cond evt="onStopAudio" delay="0">
                      <p:tgtEl>
                        <p:sldTgt/>
                      </p:tgtEl>
                    </p:cond>
                  </p:endCondLst>
                </p:cTn>
                <p:tgtEl>
                  <p:spTgt spid="11"/>
                </p:tgtEl>
              </p:cMediaNode>
            </p:audio>
            <p:seq concurrent="1" nextAc="seek">
              <p:cTn id="32" restart="whenNotActive" fill="hold" evtFilter="cancelBubble" nodeType="interactiveSeq">
                <p:stCondLst>
                  <p:cond evt="onClick" delay="0">
                    <p:tgtEl>
                      <p:spTgt spid="12"/>
                    </p:tgtEl>
                  </p:cond>
                </p:stCondLst>
                <p:endSync evt="end" delay="0">
                  <p:rtn val="all"/>
                </p:endSync>
                <p:childTnLst>
                  <p:par>
                    <p:cTn id="33" fill="hold">
                      <p:stCondLst>
                        <p:cond delay="0"/>
                      </p:stCondLst>
                      <p:childTnLst>
                        <p:par>
                          <p:cTn id="34" fill="hold">
                            <p:stCondLst>
                              <p:cond delay="0"/>
                            </p:stCondLst>
                            <p:childTnLst>
                              <p:par>
                                <p:cTn id="35" presetID="1" presetClass="mediacall" presetSubtype="0" fill="hold" nodeType="clickEffect">
                                  <p:stCondLst>
                                    <p:cond delay="0"/>
                                  </p:stCondLst>
                                  <p:childTnLst>
                                    <p:cmd type="call" cmd="playFrom(0.0)">
                                      <p:cBhvr>
                                        <p:cTn id="36" dur="1691" fill="hold"/>
                                        <p:tgtEl>
                                          <p:spTgt spid="12"/>
                                        </p:tgtEl>
                                      </p:cBhvr>
                                    </p:cmd>
                                  </p:childTnLst>
                                </p:cTn>
                              </p:par>
                            </p:childTnLst>
                          </p:cTn>
                        </p:par>
                      </p:childTnLst>
                    </p:cTn>
                  </p:par>
                </p:childTnLst>
              </p:cTn>
              <p:nextCondLst>
                <p:cond evt="onClick" delay="0">
                  <p:tgtEl>
                    <p:spTgt spid="12"/>
                  </p:tgtEl>
                </p:cond>
              </p:nextCondLst>
            </p:seq>
            <p:audio>
              <p:cMediaNode vol="80000">
                <p:cTn id="37" fill="hold" display="0">
                  <p:stCondLst>
                    <p:cond delay="indefinite"/>
                  </p:stCondLst>
                  <p:endCondLst>
                    <p:cond evt="onStopAudio" delay="0">
                      <p:tgtEl>
                        <p:sldTgt/>
                      </p:tgtEl>
                    </p:cond>
                  </p:endCondLst>
                </p:cTn>
                <p:tgtEl>
                  <p:spTgt spid="12"/>
                </p:tgtEl>
              </p:cMediaNode>
            </p:audio>
            <p:seq concurrent="1" nextAc="seek">
              <p:cTn id="38" restart="whenNotActive" fill="hold" evtFilter="cancelBubble" nodeType="interactiveSeq">
                <p:stCondLst>
                  <p:cond evt="onClick" delay="0">
                    <p:tgtEl>
                      <p:spTgt spid="13"/>
                    </p:tgtEl>
                  </p:cond>
                </p:stCondLst>
                <p:endSync evt="end" delay="0">
                  <p:rtn val="all"/>
                </p:endSync>
                <p:childTnLst>
                  <p:par>
                    <p:cTn id="39" fill="hold">
                      <p:stCondLst>
                        <p:cond delay="0"/>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1691" fill="hold"/>
                                        <p:tgtEl>
                                          <p:spTgt spid="13"/>
                                        </p:tgtEl>
                                      </p:cBhvr>
                                    </p:cmd>
                                  </p:childTnLst>
                                </p:cTn>
                              </p:par>
                            </p:childTnLst>
                          </p:cTn>
                        </p:par>
                      </p:childTnLst>
                    </p:cTn>
                  </p:par>
                </p:childTnLst>
              </p:cTn>
              <p:nextCondLst>
                <p:cond evt="onClick" delay="0">
                  <p:tgtEl>
                    <p:spTgt spid="13"/>
                  </p:tgtEl>
                </p:cond>
              </p:nextCondLst>
            </p:seq>
            <p:audio>
              <p:cMediaNode vol="80000">
                <p:cTn id="43" fill="hold" display="0">
                  <p:stCondLst>
                    <p:cond delay="indefinite"/>
                  </p:stCondLst>
                  <p:endCondLst>
                    <p:cond evt="onStopAudio" delay="0">
                      <p:tgtEl>
                        <p:sldTgt/>
                      </p:tgtEl>
                    </p:cond>
                  </p:endCondLst>
                </p:cTn>
                <p:tgtEl>
                  <p:spTgt spid="13"/>
                </p:tgtEl>
              </p:cMediaNode>
            </p:audio>
            <p:seq concurrent="1" nextAc="seek">
              <p:cTn id="44" restart="whenNotActive" fill="hold" evtFilter="cancelBubble" nodeType="interactiveSeq">
                <p:stCondLst>
                  <p:cond evt="onClick" delay="0">
                    <p:tgtEl>
                      <p:spTgt spid="14"/>
                    </p:tgtEl>
                  </p:cond>
                </p:stCondLst>
                <p:endSync evt="end" delay="0">
                  <p:rtn val="all"/>
                </p:endSync>
                <p:childTnLst>
                  <p:par>
                    <p:cTn id="45" fill="hold">
                      <p:stCondLst>
                        <p:cond delay="0"/>
                      </p:stCondLst>
                      <p:childTnLst>
                        <p:par>
                          <p:cTn id="46" fill="hold">
                            <p:stCondLst>
                              <p:cond delay="0"/>
                            </p:stCondLst>
                            <p:childTnLst>
                              <p:par>
                                <p:cTn id="47" presetID="1" presetClass="mediacall" presetSubtype="0" fill="hold" nodeType="clickEffect">
                                  <p:stCondLst>
                                    <p:cond delay="0"/>
                                  </p:stCondLst>
                                  <p:childTnLst>
                                    <p:cmd type="call" cmd="playFrom(0.0)">
                                      <p:cBhvr>
                                        <p:cTn id="48" dur="1691" fill="hold"/>
                                        <p:tgtEl>
                                          <p:spTgt spid="14"/>
                                        </p:tgtEl>
                                      </p:cBhvr>
                                    </p:cmd>
                                  </p:childTnLst>
                                </p:cTn>
                              </p:par>
                            </p:childTnLst>
                          </p:cTn>
                        </p:par>
                      </p:childTnLst>
                    </p:cTn>
                  </p:par>
                </p:childTnLst>
              </p:cTn>
              <p:nextCondLst>
                <p:cond evt="onClick" delay="0">
                  <p:tgtEl>
                    <p:spTgt spid="14"/>
                  </p:tgtEl>
                </p:cond>
              </p:nextCondLst>
            </p:seq>
            <p:audio>
              <p:cMediaNode vol="80000">
                <p:cTn id="49" fill="hold" display="0">
                  <p:stCondLst>
                    <p:cond delay="indefinite"/>
                  </p:stCondLst>
                  <p:endCondLst>
                    <p:cond evt="onStopAudio" delay="0">
                      <p:tgtEl>
                        <p:sldTgt/>
                      </p:tgtEl>
                    </p:cond>
                  </p:endCondLst>
                </p:cTn>
                <p:tgtEl>
                  <p:spTgt spid="14"/>
                </p:tgtEl>
              </p:cMediaNode>
            </p:audio>
            <p:seq concurrent="1" nextAc="seek">
              <p:cTn id="50" restart="whenNotActive" fill="hold" evtFilter="cancelBubble" nodeType="interactiveSeq">
                <p:stCondLst>
                  <p:cond evt="onClick" delay="0">
                    <p:tgtEl>
                      <p:spTgt spid="16"/>
                    </p:tgtEl>
                  </p:cond>
                </p:stCondLst>
                <p:endSync evt="end" delay="0">
                  <p:rtn val="all"/>
                </p:endSync>
                <p:childTnLst>
                  <p:par>
                    <p:cTn id="51" fill="hold">
                      <p:stCondLst>
                        <p:cond delay="0"/>
                      </p:stCondLst>
                      <p:childTnLst>
                        <p:par>
                          <p:cTn id="52" fill="hold">
                            <p:stCondLst>
                              <p:cond delay="0"/>
                            </p:stCondLst>
                            <p:childTnLst>
                              <p:par>
                                <p:cTn id="53" presetID="1" presetClass="mediacall" presetSubtype="0" fill="hold" nodeType="clickEffect">
                                  <p:stCondLst>
                                    <p:cond delay="0"/>
                                  </p:stCondLst>
                                  <p:childTnLst>
                                    <p:cmd type="call" cmd="playFrom(0.0)">
                                      <p:cBhvr>
                                        <p:cTn id="54" dur="2789" fill="hold"/>
                                        <p:tgtEl>
                                          <p:spTgt spid="16"/>
                                        </p:tgtEl>
                                      </p:cBhvr>
                                    </p:cmd>
                                  </p:childTnLst>
                                </p:cTn>
                              </p:par>
                            </p:childTnLst>
                          </p:cTn>
                        </p:par>
                      </p:childTnLst>
                    </p:cTn>
                  </p:par>
                </p:childTnLst>
              </p:cTn>
              <p:nextCondLst>
                <p:cond evt="onClick" delay="0">
                  <p:tgtEl>
                    <p:spTgt spid="16"/>
                  </p:tgtEl>
                </p:cond>
              </p:nextCondLst>
            </p:seq>
            <p:audio>
              <p:cMediaNode vol="80000">
                <p:cTn id="55" fill="hold" display="0">
                  <p:stCondLst>
                    <p:cond delay="indefinite"/>
                  </p:stCondLst>
                  <p:endCondLst>
                    <p:cond evt="onStopAudio" delay="0">
                      <p:tgtEl>
                        <p:sldTgt/>
                      </p:tgtEl>
                    </p:cond>
                  </p:endCondLst>
                </p:cTn>
                <p:tgtEl>
                  <p:spTgt spid="16"/>
                </p:tgtEl>
              </p:cMediaNode>
            </p:audio>
            <p:seq concurrent="1" nextAc="seek">
              <p:cTn id="56" restart="whenNotActive" fill="hold" evtFilter="cancelBubble" nodeType="interactiveSeq">
                <p:stCondLst>
                  <p:cond evt="onClick" delay="0">
                    <p:tgtEl>
                      <p:spTgt spid="17"/>
                    </p:tgtEl>
                  </p:cond>
                </p:stCondLst>
                <p:endSync evt="end" delay="0">
                  <p:rtn val="all"/>
                </p:endSync>
                <p:childTnLst>
                  <p:par>
                    <p:cTn id="57" fill="hold">
                      <p:stCondLst>
                        <p:cond delay="0"/>
                      </p:stCondLst>
                      <p:childTnLst>
                        <p:par>
                          <p:cTn id="58" fill="hold">
                            <p:stCondLst>
                              <p:cond delay="0"/>
                            </p:stCondLst>
                            <p:childTnLst>
                              <p:par>
                                <p:cTn id="59" presetID="1" presetClass="mediacall" presetSubtype="0" fill="hold" nodeType="clickEffect">
                                  <p:stCondLst>
                                    <p:cond delay="0"/>
                                  </p:stCondLst>
                                  <p:childTnLst>
                                    <p:cmd type="call" cmd="playFrom(0.0)">
                                      <p:cBhvr>
                                        <p:cTn id="60" dur="2783" fill="hold"/>
                                        <p:tgtEl>
                                          <p:spTgt spid="17"/>
                                        </p:tgtEl>
                                      </p:cBhvr>
                                    </p:cmd>
                                  </p:childTnLst>
                                </p:cTn>
                              </p:par>
                            </p:childTnLst>
                          </p:cTn>
                        </p:par>
                      </p:childTnLst>
                    </p:cTn>
                  </p:par>
                </p:childTnLst>
              </p:cTn>
              <p:nextCondLst>
                <p:cond evt="onClick" delay="0">
                  <p:tgtEl>
                    <p:spTgt spid="17"/>
                  </p:tgtEl>
                </p:cond>
              </p:nextCondLst>
            </p:seq>
            <p:audio>
              <p:cMediaNode vol="80000">
                <p:cTn id="61" fill="hold" display="0">
                  <p:stCondLst>
                    <p:cond delay="indefinite"/>
                  </p:stCondLst>
                  <p:endCondLst>
                    <p:cond evt="onStopAudio" delay="0">
                      <p:tgtEl>
                        <p:sldTgt/>
                      </p:tgtEl>
                    </p:cond>
                  </p:endCondLst>
                </p:cTn>
                <p:tgtEl>
                  <p:spTgt spid="17"/>
                </p:tgtEl>
              </p:cMediaNode>
            </p:audio>
            <p:seq concurrent="1" nextAc="seek">
              <p:cTn id="62" restart="whenNotActive" fill="hold" evtFilter="cancelBubble" nodeType="interactiveSeq">
                <p:stCondLst>
                  <p:cond evt="onClick" delay="0">
                    <p:tgtEl>
                      <p:spTgt spid="18"/>
                    </p:tgtEl>
                  </p:cond>
                </p:stCondLst>
                <p:endSync evt="end" delay="0">
                  <p:rtn val="all"/>
                </p:endSync>
                <p:childTnLst>
                  <p:par>
                    <p:cTn id="63" fill="hold">
                      <p:stCondLst>
                        <p:cond delay="0"/>
                      </p:stCondLst>
                      <p:childTnLst>
                        <p:par>
                          <p:cTn id="64" fill="hold">
                            <p:stCondLst>
                              <p:cond delay="0"/>
                            </p:stCondLst>
                            <p:childTnLst>
                              <p:par>
                                <p:cTn id="65" presetID="1" presetClass="mediacall" presetSubtype="0" fill="hold" nodeType="clickEffect">
                                  <p:stCondLst>
                                    <p:cond delay="0"/>
                                  </p:stCondLst>
                                  <p:childTnLst>
                                    <p:cmd type="call" cmd="playFrom(0.0)">
                                      <p:cBhvr>
                                        <p:cTn id="66" dur="2783" fill="hold"/>
                                        <p:tgtEl>
                                          <p:spTgt spid="18"/>
                                        </p:tgtEl>
                                      </p:cBhvr>
                                    </p:cmd>
                                  </p:childTnLst>
                                </p:cTn>
                              </p:par>
                            </p:childTnLst>
                          </p:cTn>
                        </p:par>
                      </p:childTnLst>
                    </p:cTn>
                  </p:par>
                </p:childTnLst>
              </p:cTn>
              <p:nextCondLst>
                <p:cond evt="onClick" delay="0">
                  <p:tgtEl>
                    <p:spTgt spid="18"/>
                  </p:tgtEl>
                </p:cond>
              </p:nextCondLst>
            </p:seq>
            <p:audio>
              <p:cMediaNode vol="80000">
                <p:cTn id="67" fill="hold" display="0">
                  <p:stCondLst>
                    <p:cond delay="indefinite"/>
                  </p:stCondLst>
                  <p:endCondLst>
                    <p:cond evt="onStopAudio" delay="0">
                      <p:tgtEl>
                        <p:sldTgt/>
                      </p:tgtEl>
                    </p:cond>
                  </p:endCondLst>
                </p:cTn>
                <p:tgtEl>
                  <p:spTgt spid="18"/>
                </p:tgtEl>
              </p:cMediaNode>
            </p:audio>
            <p:seq concurrent="1" nextAc="seek">
              <p:cTn id="68" restart="whenNotActive" fill="hold" evtFilter="cancelBubble" nodeType="interactiveSeq">
                <p:stCondLst>
                  <p:cond evt="onClick" delay="0">
                    <p:tgtEl>
                      <p:spTgt spid="19"/>
                    </p:tgtEl>
                  </p:cond>
                </p:stCondLst>
                <p:endSync evt="end" delay="0">
                  <p:rtn val="all"/>
                </p:endSync>
                <p:childTnLst>
                  <p:par>
                    <p:cTn id="69" fill="hold">
                      <p:stCondLst>
                        <p:cond delay="0"/>
                      </p:stCondLst>
                      <p:childTnLst>
                        <p:par>
                          <p:cTn id="70" fill="hold">
                            <p:stCondLst>
                              <p:cond delay="0"/>
                            </p:stCondLst>
                            <p:childTnLst>
                              <p:par>
                                <p:cTn id="71" presetID="1" presetClass="mediacall" presetSubtype="0" fill="hold" nodeType="clickEffect">
                                  <p:stCondLst>
                                    <p:cond delay="0"/>
                                  </p:stCondLst>
                                  <p:childTnLst>
                                    <p:cmd type="call" cmd="playFrom(0.0)">
                                      <p:cBhvr>
                                        <p:cTn id="72" dur="2783" fill="hold"/>
                                        <p:tgtEl>
                                          <p:spTgt spid="19"/>
                                        </p:tgtEl>
                                      </p:cBhvr>
                                    </p:cmd>
                                  </p:childTnLst>
                                </p:cTn>
                              </p:par>
                            </p:childTnLst>
                          </p:cTn>
                        </p:par>
                      </p:childTnLst>
                    </p:cTn>
                  </p:par>
                </p:childTnLst>
              </p:cTn>
              <p:nextCondLst>
                <p:cond evt="onClick" delay="0">
                  <p:tgtEl>
                    <p:spTgt spid="19"/>
                  </p:tgtEl>
                </p:cond>
              </p:nextCondLst>
            </p:seq>
            <p:audio>
              <p:cMediaNode vol="80000">
                <p:cTn id="73" fill="hold" display="0">
                  <p:stCondLst>
                    <p:cond delay="indefinite"/>
                  </p:stCondLst>
                  <p:endCondLst>
                    <p:cond evt="onStopAudio" delay="0">
                      <p:tgtEl>
                        <p:sldTgt/>
                      </p:tgtEl>
                    </p:cond>
                  </p:endCondLst>
                </p:cTn>
                <p:tgtEl>
                  <p:spTgt spid="19"/>
                </p:tgtEl>
              </p:cMediaNode>
            </p:audio>
            <p:seq concurrent="1" nextAc="seek">
              <p:cTn id="74" restart="whenNotActive" fill="hold" evtFilter="cancelBubble" nodeType="interactiveSeq">
                <p:stCondLst>
                  <p:cond evt="onClick" delay="0">
                    <p:tgtEl>
                      <p:spTgt spid="21"/>
                    </p:tgtEl>
                  </p:cond>
                </p:stCondLst>
                <p:endSync evt="end" delay="0">
                  <p:rtn val="all"/>
                </p:endSync>
                <p:childTnLst>
                  <p:par>
                    <p:cTn id="75" fill="hold">
                      <p:stCondLst>
                        <p:cond delay="0"/>
                      </p:stCondLst>
                      <p:childTnLst>
                        <p:par>
                          <p:cTn id="76" fill="hold">
                            <p:stCondLst>
                              <p:cond delay="0"/>
                            </p:stCondLst>
                            <p:childTnLst>
                              <p:par>
                                <p:cTn id="77" presetID="1" presetClass="mediacall" presetSubtype="0" fill="hold" nodeType="clickEffect">
                                  <p:stCondLst>
                                    <p:cond delay="0"/>
                                  </p:stCondLst>
                                  <p:childTnLst>
                                    <p:cmd type="call" cmd="playFrom(0.0)">
                                      <p:cBhvr>
                                        <p:cTn id="78" dur="2783" fill="hold"/>
                                        <p:tgtEl>
                                          <p:spTgt spid="21"/>
                                        </p:tgtEl>
                                      </p:cBhvr>
                                    </p:cmd>
                                  </p:childTnLst>
                                </p:cTn>
                              </p:par>
                            </p:childTnLst>
                          </p:cTn>
                        </p:par>
                      </p:childTnLst>
                    </p:cTn>
                  </p:par>
                </p:childTnLst>
              </p:cTn>
              <p:nextCondLst>
                <p:cond evt="onClick" delay="0">
                  <p:tgtEl>
                    <p:spTgt spid="21"/>
                  </p:tgtEl>
                </p:cond>
              </p:nextCondLst>
            </p:seq>
            <p:audio>
              <p:cMediaNode vol="80000">
                <p:cTn id="79" fill="hold" display="0">
                  <p:stCondLst>
                    <p:cond delay="indefinite"/>
                  </p:stCondLst>
                  <p:endCondLst>
                    <p:cond evt="onStopAudio" delay="0">
                      <p:tgtEl>
                        <p:sldTgt/>
                      </p:tgtEl>
                    </p:cond>
                  </p:endCondLst>
                </p:cTn>
                <p:tgtEl>
                  <p:spTgt spid="21"/>
                </p:tgtEl>
              </p:cMediaNode>
            </p:audio>
            <p:seq concurrent="1" nextAc="seek">
              <p:cTn id="80" restart="whenNotActive" fill="hold" evtFilter="cancelBubble" nodeType="interactiveSeq">
                <p:stCondLst>
                  <p:cond evt="onClick" delay="0">
                    <p:tgtEl>
                      <p:spTgt spid="22"/>
                    </p:tgtEl>
                  </p:cond>
                </p:stCondLst>
                <p:endSync evt="end" delay="0">
                  <p:rtn val="all"/>
                </p:endSync>
                <p:childTnLst>
                  <p:par>
                    <p:cTn id="81" fill="hold">
                      <p:stCondLst>
                        <p:cond delay="0"/>
                      </p:stCondLst>
                      <p:childTnLst>
                        <p:par>
                          <p:cTn id="82" fill="hold">
                            <p:stCondLst>
                              <p:cond delay="0"/>
                            </p:stCondLst>
                            <p:childTnLst>
                              <p:par>
                                <p:cTn id="83" presetID="1" presetClass="mediacall" presetSubtype="0" fill="hold" nodeType="clickEffect">
                                  <p:stCondLst>
                                    <p:cond delay="0"/>
                                  </p:stCondLst>
                                  <p:childTnLst>
                                    <p:cmd type="call" cmd="playFrom(0.0)">
                                      <p:cBhvr>
                                        <p:cTn id="84" dur="2783" fill="hold"/>
                                        <p:tgtEl>
                                          <p:spTgt spid="22"/>
                                        </p:tgtEl>
                                      </p:cBhvr>
                                    </p:cmd>
                                  </p:childTnLst>
                                </p:cTn>
                              </p:par>
                            </p:childTnLst>
                          </p:cTn>
                        </p:par>
                      </p:childTnLst>
                    </p:cTn>
                  </p:par>
                </p:childTnLst>
              </p:cTn>
              <p:nextCondLst>
                <p:cond evt="onClick" delay="0">
                  <p:tgtEl>
                    <p:spTgt spid="22"/>
                  </p:tgtEl>
                </p:cond>
              </p:nextCondLst>
            </p:seq>
            <p:audio>
              <p:cMediaNode vol="80000">
                <p:cTn id="85" fill="hold" display="0">
                  <p:stCondLst>
                    <p:cond delay="indefinite"/>
                  </p:stCondLst>
                  <p:endCondLst>
                    <p:cond evt="onStopAudio" delay="0">
                      <p:tgtEl>
                        <p:sldTgt/>
                      </p:tgtEl>
                    </p:cond>
                  </p:endCondLst>
                </p:cTn>
                <p:tgtEl>
                  <p:spTgt spid="22"/>
                </p:tgtEl>
              </p:cMediaNode>
            </p:audio>
            <p:seq concurrent="1" nextAc="seek">
              <p:cTn id="86" restart="whenNotActive" fill="hold" evtFilter="cancelBubble" nodeType="interactiveSeq">
                <p:stCondLst>
                  <p:cond evt="onClick" delay="0">
                    <p:tgtEl>
                      <p:spTgt spid="23"/>
                    </p:tgtEl>
                  </p:cond>
                </p:stCondLst>
                <p:endSync evt="end" delay="0">
                  <p:rtn val="all"/>
                </p:endSync>
                <p:childTnLst>
                  <p:par>
                    <p:cTn id="87" fill="hold">
                      <p:stCondLst>
                        <p:cond delay="0"/>
                      </p:stCondLst>
                      <p:childTnLst>
                        <p:par>
                          <p:cTn id="88" fill="hold">
                            <p:stCondLst>
                              <p:cond delay="0"/>
                            </p:stCondLst>
                            <p:childTnLst>
                              <p:par>
                                <p:cTn id="89" presetID="1" presetClass="mediacall" presetSubtype="0" fill="hold" nodeType="clickEffect">
                                  <p:stCondLst>
                                    <p:cond delay="0"/>
                                  </p:stCondLst>
                                  <p:childTnLst>
                                    <p:cmd type="call" cmd="playFrom(0.0)">
                                      <p:cBhvr>
                                        <p:cTn id="90" dur="2783" fill="hold"/>
                                        <p:tgtEl>
                                          <p:spTgt spid="23"/>
                                        </p:tgtEl>
                                      </p:cBhvr>
                                    </p:cmd>
                                  </p:childTnLst>
                                </p:cTn>
                              </p:par>
                            </p:childTnLst>
                          </p:cTn>
                        </p:par>
                      </p:childTnLst>
                    </p:cTn>
                  </p:par>
                </p:childTnLst>
              </p:cTn>
              <p:nextCondLst>
                <p:cond evt="onClick" delay="0">
                  <p:tgtEl>
                    <p:spTgt spid="23"/>
                  </p:tgtEl>
                </p:cond>
              </p:nextCondLst>
            </p:seq>
            <p:audio>
              <p:cMediaNode vol="80000">
                <p:cTn id="91" fill="hold" display="0">
                  <p:stCondLst>
                    <p:cond delay="indefinite"/>
                  </p:stCondLst>
                  <p:endCondLst>
                    <p:cond evt="onStopAudio" delay="0">
                      <p:tgtEl>
                        <p:sldTgt/>
                      </p:tgtEl>
                    </p:cond>
                  </p:endCondLst>
                </p:cTn>
                <p:tgtEl>
                  <p:spTgt spid="23"/>
                </p:tgtEl>
              </p:cMediaNode>
            </p:audio>
            <p:seq concurrent="1" nextAc="seek">
              <p:cTn id="92" restart="whenNotActive" fill="hold" evtFilter="cancelBubble" nodeType="interactiveSeq">
                <p:stCondLst>
                  <p:cond evt="onClick" delay="0">
                    <p:tgtEl>
                      <p:spTgt spid="24"/>
                    </p:tgtEl>
                  </p:cond>
                </p:stCondLst>
                <p:endSync evt="end" delay="0">
                  <p:rtn val="all"/>
                </p:endSync>
                <p:childTnLst>
                  <p:par>
                    <p:cTn id="93" fill="hold">
                      <p:stCondLst>
                        <p:cond delay="0"/>
                      </p:stCondLst>
                      <p:childTnLst>
                        <p:par>
                          <p:cTn id="94" fill="hold">
                            <p:stCondLst>
                              <p:cond delay="0"/>
                            </p:stCondLst>
                            <p:childTnLst>
                              <p:par>
                                <p:cTn id="95" presetID="1" presetClass="mediacall" presetSubtype="0" fill="hold" nodeType="clickEffect">
                                  <p:stCondLst>
                                    <p:cond delay="0"/>
                                  </p:stCondLst>
                                  <p:childTnLst>
                                    <p:cmd type="call" cmd="playFrom(0.0)">
                                      <p:cBhvr>
                                        <p:cTn id="96" dur="2786" fill="hold"/>
                                        <p:tgtEl>
                                          <p:spTgt spid="24"/>
                                        </p:tgtEl>
                                      </p:cBhvr>
                                    </p:cmd>
                                  </p:childTnLst>
                                </p:cTn>
                              </p:par>
                            </p:childTnLst>
                          </p:cTn>
                        </p:par>
                      </p:childTnLst>
                    </p:cTn>
                  </p:par>
                </p:childTnLst>
              </p:cTn>
              <p:nextCondLst>
                <p:cond evt="onClick" delay="0">
                  <p:tgtEl>
                    <p:spTgt spid="24"/>
                  </p:tgtEl>
                </p:cond>
              </p:nextCondLst>
            </p:seq>
            <p:audio>
              <p:cMediaNode vol="80000">
                <p:cTn id="97" fill="hold" display="0">
                  <p:stCondLst>
                    <p:cond delay="indefinite"/>
                  </p:stCondLst>
                  <p:endCondLst>
                    <p:cond evt="onStopAudio" delay="0">
                      <p:tgtEl>
                        <p:sldTgt/>
                      </p:tgtEl>
                    </p:cond>
                  </p:endCondLst>
                </p:cTn>
                <p:tgtEl>
                  <p:spTgt spid="2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Characteristics of speech signal</a:t>
            </a:r>
            <a:endParaRPr lang="zh-TW" altLang="en-US" b="1" dirty="0">
              <a:latin typeface="+mn-lt"/>
            </a:endParaRPr>
          </a:p>
        </p:txBody>
      </p:sp>
      <p:sp>
        <p:nvSpPr>
          <p:cNvPr id="3" name="內容版面配置區 2"/>
          <p:cNvSpPr>
            <a:spLocks noGrp="1"/>
          </p:cNvSpPr>
          <p:nvPr>
            <p:ph idx="1"/>
          </p:nvPr>
        </p:nvSpPr>
        <p:spPr/>
        <p:txBody>
          <a:bodyPr>
            <a:normAutofit/>
          </a:bodyPr>
          <a:lstStyle/>
          <a:p>
            <a:r>
              <a:rPr lang="en-US" altLang="zh-TW" dirty="0" smtClean="0"/>
              <a:t>Very </a:t>
            </a:r>
            <a:r>
              <a:rPr lang="en-US" altLang="zh-TW" b="1" dirty="0" smtClean="0">
                <a:solidFill>
                  <a:srgbClr val="C00000"/>
                </a:solidFill>
              </a:rPr>
              <a:t>high</a:t>
            </a:r>
            <a:r>
              <a:rPr lang="en-US" altLang="zh-TW" b="1" dirty="0" smtClean="0"/>
              <a:t> temporal resolution </a:t>
            </a:r>
          </a:p>
          <a:p>
            <a:pPr lvl="1"/>
            <a:r>
              <a:rPr lang="en-US" altLang="zh-TW" dirty="0" smtClean="0"/>
              <a:t>Sampling rate (f</a:t>
            </a:r>
            <a:r>
              <a:rPr lang="en-US" altLang="zh-TW" baseline="-25000" dirty="0" smtClean="0"/>
              <a:t>s</a:t>
            </a:r>
            <a:r>
              <a:rPr lang="en-US" altLang="zh-TW" dirty="0" smtClean="0"/>
              <a:t>) of telephone speech: 8 kHz</a:t>
            </a:r>
          </a:p>
          <a:p>
            <a:pPr lvl="1"/>
            <a:r>
              <a:rPr lang="en-US" altLang="zh-TW" dirty="0"/>
              <a:t>f</a:t>
            </a:r>
            <a:r>
              <a:rPr lang="en-US" altLang="zh-TW" baseline="-25000" dirty="0"/>
              <a:t>s</a:t>
            </a:r>
            <a:r>
              <a:rPr lang="en-US" altLang="zh-TW" dirty="0" smtClean="0"/>
              <a:t> of audio CDs: 44.1 kHz </a:t>
            </a:r>
            <a:r>
              <a:rPr lang="en-US" altLang="zh-TW" dirty="0"/>
              <a:t>(</a:t>
            </a:r>
            <a:r>
              <a:rPr lang="en-US" altLang="zh-TW" dirty="0" smtClean="0"/>
              <a:t>human audible freq. &lt;=20 kHz)</a:t>
            </a:r>
          </a:p>
          <a:p>
            <a:r>
              <a:rPr lang="en-US" altLang="zh-TW" dirty="0" smtClean="0"/>
              <a:t>Very </a:t>
            </a:r>
            <a:r>
              <a:rPr lang="en-US" altLang="zh-TW" b="1" dirty="0" smtClean="0">
                <a:solidFill>
                  <a:srgbClr val="C00000"/>
                </a:solidFill>
              </a:rPr>
              <a:t>long-term</a:t>
            </a:r>
            <a:r>
              <a:rPr lang="en-US" altLang="zh-TW" b="1" dirty="0" smtClean="0"/>
              <a:t> dependency</a:t>
            </a:r>
          </a:p>
          <a:p>
            <a:pPr lvl="1"/>
            <a:r>
              <a:rPr lang="en-US" altLang="zh-TW" dirty="0" smtClean="0"/>
              <a:t>More than </a:t>
            </a:r>
            <a:r>
              <a:rPr lang="en-US" altLang="zh-TW" b="1" dirty="0" smtClean="0"/>
              <a:t>8000 sample points </a:t>
            </a:r>
            <a:r>
              <a:rPr lang="en-US" altLang="zh-TW" dirty="0" smtClean="0"/>
              <a:t>in one sec.</a:t>
            </a:r>
          </a:p>
          <a:p>
            <a:pPr lvl="1"/>
            <a:r>
              <a:rPr lang="en-US" altLang="zh-TW" dirty="0" smtClean="0"/>
              <a:t>About  </a:t>
            </a:r>
            <a:r>
              <a:rPr lang="en-US" altLang="zh-TW" b="1" dirty="0" smtClean="0"/>
              <a:t>3 Chinese characters / English words </a:t>
            </a:r>
            <a:r>
              <a:rPr lang="en-US" altLang="zh-TW" dirty="0" smtClean="0"/>
              <a:t>in one sec.</a:t>
            </a:r>
          </a:p>
          <a:p>
            <a:r>
              <a:rPr lang="en-US" altLang="zh-TW" b="1" dirty="0"/>
              <a:t>Directly modeling </a:t>
            </a:r>
            <a:r>
              <a:rPr lang="en-US" altLang="zh-TW" dirty="0"/>
              <a:t>speech waveform is </a:t>
            </a:r>
            <a:r>
              <a:rPr lang="en-US" altLang="zh-TW" b="1" dirty="0">
                <a:solidFill>
                  <a:srgbClr val="C00000"/>
                </a:solidFill>
              </a:rPr>
              <a:t>challenging</a:t>
            </a:r>
          </a:p>
          <a:p>
            <a:pPr lvl="1"/>
            <a:endParaRPr lang="en-US" altLang="zh-TW" dirty="0" smtClean="0"/>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3</a:t>
            </a:fld>
            <a:endParaRPr lang="zh-TW" altLang="en-US"/>
          </a:p>
        </p:txBody>
      </p:sp>
    </p:spTree>
    <p:extLst>
      <p:ext uri="{BB962C8B-B14F-4D97-AF65-F5344CB8AC3E}">
        <p14:creationId xmlns:p14="http://schemas.microsoft.com/office/powerpoint/2010/main" val="225408628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Demo</a:t>
            </a:r>
            <a:endParaRPr lang="zh-TW" altLang="en-US" b="1" dirty="0">
              <a:latin typeface="+mn-lt"/>
            </a:endParaRPr>
          </a:p>
        </p:txBody>
      </p:sp>
      <p:sp>
        <p:nvSpPr>
          <p:cNvPr id="3" name="內容版面配置區 2"/>
          <p:cNvSpPr>
            <a:spLocks noGrp="1"/>
          </p:cNvSpPr>
          <p:nvPr>
            <p:ph idx="1"/>
          </p:nvPr>
        </p:nvSpPr>
        <p:spPr/>
        <p:txBody>
          <a:bodyPr>
            <a:normAutofit/>
          </a:bodyPr>
          <a:lstStyle/>
          <a:p>
            <a:r>
              <a:rPr lang="en-US" altLang="zh-TW" dirty="0"/>
              <a:t>Condition on </a:t>
            </a:r>
            <a:r>
              <a:rPr lang="en-US" altLang="zh-TW" b="1" dirty="0">
                <a:solidFill>
                  <a:srgbClr val="C00000"/>
                </a:solidFill>
              </a:rPr>
              <a:t>1/2 </a:t>
            </a:r>
            <a:r>
              <a:rPr lang="en-US" altLang="zh-TW" b="1" i="1" dirty="0" smtClean="0">
                <a:solidFill>
                  <a:srgbClr val="C00000"/>
                </a:solidFill>
              </a:rPr>
              <a:t>F</a:t>
            </a:r>
            <a:r>
              <a:rPr lang="en-US" altLang="zh-TW" b="1" baseline="-25000" dirty="0" smtClean="0">
                <a:solidFill>
                  <a:srgbClr val="C00000"/>
                </a:solidFill>
              </a:rPr>
              <a:t>0</a:t>
            </a:r>
          </a:p>
          <a:p>
            <a:endParaRPr lang="en-US" altLang="zh-TW" baseline="-25000" dirty="0" smtClean="0"/>
          </a:p>
          <a:p>
            <a:pPr marL="457200" lvl="1" indent="0">
              <a:buNone/>
            </a:pPr>
            <a:endParaRPr lang="en-US" altLang="zh-TW" dirty="0" smtClean="0"/>
          </a:p>
          <a:p>
            <a:pPr lvl="1"/>
            <a:endParaRPr lang="en-US" altLang="zh-TW" dirty="0" smtClean="0"/>
          </a:p>
          <a:p>
            <a:endParaRPr lang="en-US" altLang="zh-TW" dirty="0" smtClean="0"/>
          </a:p>
          <a:p>
            <a:pPr lvl="1"/>
            <a:endParaRPr lang="en-US" altLang="zh-TW" dirty="0" smtClean="0"/>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39</a:t>
            </a:fld>
            <a:endParaRPr lang="zh-TW" altLang="en-US"/>
          </a:p>
        </p:txBody>
      </p:sp>
      <p:graphicFrame>
        <p:nvGraphicFramePr>
          <p:cNvPr id="5" name="表格 4"/>
          <p:cNvGraphicFramePr>
            <a:graphicFrameLocks noGrp="1"/>
          </p:cNvGraphicFramePr>
          <p:nvPr>
            <p:extLst>
              <p:ext uri="{D42A27DB-BD31-4B8C-83A1-F6EECF244321}">
                <p14:modId xmlns:p14="http://schemas.microsoft.com/office/powerpoint/2010/main" val="3150192030"/>
              </p:ext>
            </p:extLst>
          </p:nvPr>
        </p:nvGraphicFramePr>
        <p:xfrm>
          <a:off x="1611330" y="2537432"/>
          <a:ext cx="6096000" cy="333756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1006056796"/>
                    </a:ext>
                  </a:extLst>
                </a:gridCol>
                <a:gridCol w="2032000">
                  <a:extLst>
                    <a:ext uri="{9D8B030D-6E8A-4147-A177-3AD203B41FA5}">
                      <a16:colId xmlns:a16="http://schemas.microsoft.com/office/drawing/2014/main" val="1376001783"/>
                    </a:ext>
                  </a:extLst>
                </a:gridCol>
                <a:gridCol w="2032000">
                  <a:extLst>
                    <a:ext uri="{9D8B030D-6E8A-4147-A177-3AD203B41FA5}">
                      <a16:colId xmlns:a16="http://schemas.microsoft.com/office/drawing/2014/main" val="857163792"/>
                    </a:ext>
                  </a:extLst>
                </a:gridCol>
              </a:tblGrid>
              <a:tr h="370840">
                <a:tc>
                  <a:txBody>
                    <a:bodyPr/>
                    <a:lstStyle/>
                    <a:p>
                      <a:endParaRPr lang="en-US" dirty="0"/>
                    </a:p>
                  </a:txBody>
                  <a:tcPr/>
                </a:tc>
                <a:tc>
                  <a:txBody>
                    <a:bodyPr/>
                    <a:lstStyle/>
                    <a:p>
                      <a:pPr algn="ctr"/>
                      <a:r>
                        <a:rPr lang="en-US" b="1" dirty="0" smtClean="0"/>
                        <a:t>Female</a:t>
                      </a:r>
                      <a:endParaRPr lang="en-US" b="1" dirty="0"/>
                    </a:p>
                  </a:txBody>
                  <a:tcPr/>
                </a:tc>
                <a:tc>
                  <a:txBody>
                    <a:bodyPr/>
                    <a:lstStyle/>
                    <a:p>
                      <a:pPr algn="ctr"/>
                      <a:r>
                        <a:rPr lang="en-US" b="1" dirty="0" smtClean="0"/>
                        <a:t>Male</a:t>
                      </a:r>
                      <a:endParaRPr lang="en-US" b="1" dirty="0"/>
                    </a:p>
                  </a:txBody>
                  <a:tcPr/>
                </a:tc>
                <a:extLst>
                  <a:ext uri="{0D108BD9-81ED-4DB2-BD59-A6C34878D82A}">
                    <a16:rowId xmlns:a16="http://schemas.microsoft.com/office/drawing/2014/main" val="404404786"/>
                  </a:ext>
                </a:extLst>
              </a:tr>
              <a:tr h="370840">
                <a:tc>
                  <a:txBody>
                    <a:bodyPr/>
                    <a:lstStyle/>
                    <a:p>
                      <a:r>
                        <a:rPr lang="en-US" b="0" dirty="0" smtClean="0"/>
                        <a:t>Natural</a:t>
                      </a:r>
                      <a:endParaRPr lang="en-US" b="0"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extLst>
                  <a:ext uri="{0D108BD9-81ED-4DB2-BD59-A6C34878D82A}">
                    <a16:rowId xmlns:a16="http://schemas.microsoft.com/office/drawing/2014/main" val="1731283712"/>
                  </a:ext>
                </a:extLst>
              </a:tr>
              <a:tr h="370840">
                <a:tc>
                  <a:txBody>
                    <a:bodyPr/>
                    <a:lstStyle/>
                    <a:p>
                      <a:r>
                        <a:rPr lang="en-US" b="0" dirty="0" smtClean="0"/>
                        <a:t>WORLD</a:t>
                      </a:r>
                      <a:endParaRPr lang="en-US" b="0"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867649777"/>
                  </a:ext>
                </a:extLst>
              </a:tr>
              <a:tr h="370840">
                <a:tc>
                  <a:txBody>
                    <a:bodyPr/>
                    <a:lstStyle/>
                    <a:p>
                      <a:r>
                        <a:rPr lang="en-US" b="0" dirty="0" err="1" smtClean="0"/>
                        <a:t>WNf</a:t>
                      </a:r>
                      <a:endParaRPr lang="en-US" b="0"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317056005"/>
                  </a:ext>
                </a:extLst>
              </a:tr>
              <a:tr h="370840">
                <a:tc>
                  <a:txBody>
                    <a:bodyPr/>
                    <a:lstStyle/>
                    <a:p>
                      <a:r>
                        <a:rPr lang="en-US" b="0" dirty="0" err="1" smtClean="0"/>
                        <a:t>WNc</a:t>
                      </a:r>
                      <a:endParaRPr lang="en-US" b="0"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66528774"/>
                  </a:ext>
                </a:extLst>
              </a:tr>
              <a:tr h="370840">
                <a:tc>
                  <a:txBody>
                    <a:bodyPr/>
                    <a:lstStyle/>
                    <a:p>
                      <a:r>
                        <a:rPr lang="en-US" b="0" dirty="0" err="1" smtClean="0"/>
                        <a:t>QPNet</a:t>
                      </a:r>
                      <a:endParaRPr lang="en-US" b="0"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367410125"/>
                  </a:ext>
                </a:extLst>
              </a:tr>
              <a:tr h="370840">
                <a:tc>
                  <a:txBody>
                    <a:bodyPr/>
                    <a:lstStyle/>
                    <a:p>
                      <a:r>
                        <a:rPr lang="en-US" b="0" dirty="0" err="1" smtClean="0"/>
                        <a:t>rQPNet</a:t>
                      </a:r>
                      <a:endParaRPr lang="en-US" b="0"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2858686832"/>
                  </a:ext>
                </a:extLst>
              </a:tr>
              <a:tr h="370840">
                <a:tc>
                  <a:txBody>
                    <a:bodyPr/>
                    <a:lstStyle/>
                    <a:p>
                      <a:r>
                        <a:rPr lang="en-US" b="0" dirty="0" smtClean="0"/>
                        <a:t>Full </a:t>
                      </a:r>
                      <a:r>
                        <a:rPr lang="en-US" b="0" dirty="0" err="1" smtClean="0"/>
                        <a:t>QPNet</a:t>
                      </a:r>
                      <a:endParaRPr lang="en-US" b="0"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3231763566"/>
                  </a:ext>
                </a:extLst>
              </a:tr>
              <a:tr h="370840">
                <a:tc>
                  <a:txBody>
                    <a:bodyPr/>
                    <a:lstStyle/>
                    <a:p>
                      <a:r>
                        <a:rPr lang="en-US" b="0" dirty="0" smtClean="0"/>
                        <a:t>Full </a:t>
                      </a:r>
                      <a:r>
                        <a:rPr lang="en-US" b="0" dirty="0" err="1" smtClean="0"/>
                        <a:t>rQPNet</a:t>
                      </a:r>
                      <a:endParaRPr lang="en-US" b="0"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425574993"/>
                  </a:ext>
                </a:extLst>
              </a:tr>
            </a:tbl>
          </a:graphicData>
        </a:graphic>
      </p:graphicFrame>
      <p:pic>
        <p:nvPicPr>
          <p:cNvPr id="4" name="3000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31"/>
          <a:stretch>
            <a:fillRect/>
          </a:stretch>
        </p:blipFill>
        <p:spPr>
          <a:xfrm>
            <a:off x="4506930" y="3317697"/>
            <a:ext cx="304800" cy="304800"/>
          </a:xfrm>
          <a:prstGeom prst="rect">
            <a:avLst/>
          </a:prstGeom>
        </p:spPr>
      </p:pic>
      <p:pic>
        <p:nvPicPr>
          <p:cNvPr id="7" name="30009">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31"/>
          <a:stretch>
            <a:fillRect/>
          </a:stretch>
        </p:blipFill>
        <p:spPr>
          <a:xfrm>
            <a:off x="4506930" y="3696494"/>
            <a:ext cx="304800" cy="304800"/>
          </a:xfrm>
          <a:prstGeom prst="rect">
            <a:avLst/>
          </a:prstGeom>
        </p:spPr>
      </p:pic>
      <p:pic>
        <p:nvPicPr>
          <p:cNvPr id="8" name="30009">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31"/>
          <a:stretch>
            <a:fillRect/>
          </a:stretch>
        </p:blipFill>
        <p:spPr>
          <a:xfrm>
            <a:off x="4506930" y="4071191"/>
            <a:ext cx="304800" cy="304800"/>
          </a:xfrm>
          <a:prstGeom prst="rect">
            <a:avLst/>
          </a:prstGeom>
        </p:spPr>
      </p:pic>
      <p:pic>
        <p:nvPicPr>
          <p:cNvPr id="9" name="30009">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31"/>
          <a:stretch>
            <a:fillRect/>
          </a:stretch>
        </p:blipFill>
        <p:spPr>
          <a:xfrm>
            <a:off x="4506930" y="4445994"/>
            <a:ext cx="304800" cy="304800"/>
          </a:xfrm>
          <a:prstGeom prst="rect">
            <a:avLst/>
          </a:prstGeom>
        </p:spPr>
      </p:pic>
      <p:pic>
        <p:nvPicPr>
          <p:cNvPr id="10" name="30009">
            <a:hlinkClick r:id="" action="ppaction://media"/>
          </p:cNvPr>
          <p:cNvPicPr>
            <a:picLocks noChangeAspect="1"/>
          </p:cNvPicPr>
          <p:nvPr>
            <a:audioFile r:link="rId10"/>
            <p:extLst>
              <p:ext uri="{DAA4B4D4-6D71-4841-9C94-3DE7FCFB9230}">
                <p14:media xmlns:p14="http://schemas.microsoft.com/office/powerpoint/2010/main" r:embed="rId9"/>
              </p:ext>
            </p:extLst>
          </p:nvPr>
        </p:nvPicPr>
        <p:blipFill>
          <a:blip r:embed="rId31"/>
          <a:stretch>
            <a:fillRect/>
          </a:stretch>
        </p:blipFill>
        <p:spPr>
          <a:xfrm>
            <a:off x="4506930" y="4820797"/>
            <a:ext cx="304800" cy="304800"/>
          </a:xfrm>
          <a:prstGeom prst="rect">
            <a:avLst/>
          </a:prstGeom>
        </p:spPr>
      </p:pic>
      <p:pic>
        <p:nvPicPr>
          <p:cNvPr id="11" name="30009">
            <a:hlinkClick r:id="" action="ppaction://media"/>
          </p:cNvPr>
          <p:cNvPicPr>
            <a:picLocks noChangeAspect="1"/>
          </p:cNvPicPr>
          <p:nvPr>
            <a:audioFile r:link="rId12"/>
            <p:extLst>
              <p:ext uri="{DAA4B4D4-6D71-4841-9C94-3DE7FCFB9230}">
                <p14:media xmlns:p14="http://schemas.microsoft.com/office/powerpoint/2010/main" r:embed="rId11"/>
              </p:ext>
            </p:extLst>
          </p:nvPr>
        </p:nvPicPr>
        <p:blipFill>
          <a:blip r:embed="rId31"/>
          <a:stretch>
            <a:fillRect/>
          </a:stretch>
        </p:blipFill>
        <p:spPr>
          <a:xfrm>
            <a:off x="4506930" y="5195600"/>
            <a:ext cx="304800" cy="304800"/>
          </a:xfrm>
          <a:prstGeom prst="rect">
            <a:avLst/>
          </a:prstGeom>
        </p:spPr>
      </p:pic>
      <p:pic>
        <p:nvPicPr>
          <p:cNvPr id="12" name="30009">
            <a:hlinkClick r:id="" action="ppaction://media"/>
          </p:cNvPr>
          <p:cNvPicPr>
            <a:picLocks noChangeAspect="1"/>
          </p:cNvPicPr>
          <p:nvPr>
            <a:audioFile r:link="rId14"/>
            <p:extLst>
              <p:ext uri="{DAA4B4D4-6D71-4841-9C94-3DE7FCFB9230}">
                <p14:media xmlns:p14="http://schemas.microsoft.com/office/powerpoint/2010/main" r:embed="rId13"/>
              </p:ext>
            </p:extLst>
          </p:nvPr>
        </p:nvPicPr>
        <p:blipFill>
          <a:blip r:embed="rId31"/>
          <a:stretch>
            <a:fillRect/>
          </a:stretch>
        </p:blipFill>
        <p:spPr>
          <a:xfrm>
            <a:off x="4506930" y="5535296"/>
            <a:ext cx="304800" cy="304800"/>
          </a:xfrm>
          <a:prstGeom prst="rect">
            <a:avLst/>
          </a:prstGeom>
        </p:spPr>
      </p:pic>
      <p:pic>
        <p:nvPicPr>
          <p:cNvPr id="13" name="30002">
            <a:hlinkClick r:id="" action="ppaction://media"/>
          </p:cNvPr>
          <p:cNvPicPr>
            <a:picLocks noChangeAspect="1"/>
          </p:cNvPicPr>
          <p:nvPr>
            <a:audioFile r:link="rId16"/>
            <p:extLst>
              <p:ext uri="{DAA4B4D4-6D71-4841-9C94-3DE7FCFB9230}">
                <p14:media xmlns:p14="http://schemas.microsoft.com/office/powerpoint/2010/main" r:embed="rId15"/>
              </p:ext>
            </p:extLst>
          </p:nvPr>
        </p:nvPicPr>
        <p:blipFill>
          <a:blip r:embed="rId31"/>
          <a:stretch>
            <a:fillRect/>
          </a:stretch>
        </p:blipFill>
        <p:spPr>
          <a:xfrm>
            <a:off x="6541214" y="3317697"/>
            <a:ext cx="304800" cy="304800"/>
          </a:xfrm>
          <a:prstGeom prst="rect">
            <a:avLst/>
          </a:prstGeom>
        </p:spPr>
      </p:pic>
      <p:pic>
        <p:nvPicPr>
          <p:cNvPr id="14" name="30002">
            <a:hlinkClick r:id="" action="ppaction://media"/>
          </p:cNvPr>
          <p:cNvPicPr>
            <a:picLocks noChangeAspect="1"/>
          </p:cNvPicPr>
          <p:nvPr>
            <a:audioFile r:link="rId18"/>
            <p:extLst>
              <p:ext uri="{DAA4B4D4-6D71-4841-9C94-3DE7FCFB9230}">
                <p14:media xmlns:p14="http://schemas.microsoft.com/office/powerpoint/2010/main" r:embed="rId17"/>
              </p:ext>
            </p:extLst>
          </p:nvPr>
        </p:nvPicPr>
        <p:blipFill>
          <a:blip r:embed="rId31"/>
          <a:stretch>
            <a:fillRect/>
          </a:stretch>
        </p:blipFill>
        <p:spPr>
          <a:xfrm>
            <a:off x="6541214" y="3696494"/>
            <a:ext cx="304800" cy="304800"/>
          </a:xfrm>
          <a:prstGeom prst="rect">
            <a:avLst/>
          </a:prstGeom>
        </p:spPr>
      </p:pic>
      <p:pic>
        <p:nvPicPr>
          <p:cNvPr id="15" name="30002">
            <a:hlinkClick r:id="" action="ppaction://media"/>
          </p:cNvPr>
          <p:cNvPicPr>
            <a:picLocks noChangeAspect="1"/>
          </p:cNvPicPr>
          <p:nvPr>
            <a:audioFile r:link="rId20"/>
            <p:extLst>
              <p:ext uri="{DAA4B4D4-6D71-4841-9C94-3DE7FCFB9230}">
                <p14:media xmlns:p14="http://schemas.microsoft.com/office/powerpoint/2010/main" r:embed="rId19"/>
              </p:ext>
            </p:extLst>
          </p:nvPr>
        </p:nvPicPr>
        <p:blipFill>
          <a:blip r:embed="rId31"/>
          <a:stretch>
            <a:fillRect/>
          </a:stretch>
        </p:blipFill>
        <p:spPr>
          <a:xfrm>
            <a:off x="6541214" y="4053812"/>
            <a:ext cx="304800" cy="304800"/>
          </a:xfrm>
          <a:prstGeom prst="rect">
            <a:avLst/>
          </a:prstGeom>
        </p:spPr>
      </p:pic>
      <p:pic>
        <p:nvPicPr>
          <p:cNvPr id="16" name="30002">
            <a:hlinkClick r:id="" action="ppaction://media"/>
          </p:cNvPr>
          <p:cNvPicPr>
            <a:picLocks noChangeAspect="1"/>
          </p:cNvPicPr>
          <p:nvPr>
            <a:audioFile r:link="rId22"/>
            <p:extLst>
              <p:ext uri="{DAA4B4D4-6D71-4841-9C94-3DE7FCFB9230}">
                <p14:media xmlns:p14="http://schemas.microsoft.com/office/powerpoint/2010/main" r:embed="rId21"/>
              </p:ext>
            </p:extLst>
          </p:nvPr>
        </p:nvPicPr>
        <p:blipFill>
          <a:blip r:embed="rId31"/>
          <a:stretch>
            <a:fillRect/>
          </a:stretch>
        </p:blipFill>
        <p:spPr>
          <a:xfrm>
            <a:off x="6541214" y="4446004"/>
            <a:ext cx="304800" cy="304800"/>
          </a:xfrm>
          <a:prstGeom prst="rect">
            <a:avLst/>
          </a:prstGeom>
        </p:spPr>
      </p:pic>
      <p:pic>
        <p:nvPicPr>
          <p:cNvPr id="17" name="30002">
            <a:hlinkClick r:id="" action="ppaction://media"/>
          </p:cNvPr>
          <p:cNvPicPr>
            <a:picLocks noChangeAspect="1"/>
          </p:cNvPicPr>
          <p:nvPr>
            <a:audioFile r:link="rId24"/>
            <p:extLst>
              <p:ext uri="{DAA4B4D4-6D71-4841-9C94-3DE7FCFB9230}">
                <p14:media xmlns:p14="http://schemas.microsoft.com/office/powerpoint/2010/main" r:embed="rId23"/>
              </p:ext>
            </p:extLst>
          </p:nvPr>
        </p:nvPicPr>
        <p:blipFill>
          <a:blip r:embed="rId31"/>
          <a:stretch>
            <a:fillRect/>
          </a:stretch>
        </p:blipFill>
        <p:spPr>
          <a:xfrm>
            <a:off x="6541214" y="4820797"/>
            <a:ext cx="304800" cy="304800"/>
          </a:xfrm>
          <a:prstGeom prst="rect">
            <a:avLst/>
          </a:prstGeom>
        </p:spPr>
      </p:pic>
      <p:pic>
        <p:nvPicPr>
          <p:cNvPr id="18" name="30002">
            <a:hlinkClick r:id="" action="ppaction://media"/>
          </p:cNvPr>
          <p:cNvPicPr>
            <a:picLocks noChangeAspect="1"/>
          </p:cNvPicPr>
          <p:nvPr>
            <a:audioFile r:link="rId26"/>
            <p:extLst>
              <p:ext uri="{DAA4B4D4-6D71-4841-9C94-3DE7FCFB9230}">
                <p14:media xmlns:p14="http://schemas.microsoft.com/office/powerpoint/2010/main" r:embed="rId25"/>
              </p:ext>
            </p:extLst>
          </p:nvPr>
        </p:nvPicPr>
        <p:blipFill>
          <a:blip r:embed="rId31"/>
          <a:stretch>
            <a:fillRect/>
          </a:stretch>
        </p:blipFill>
        <p:spPr>
          <a:xfrm>
            <a:off x="6541214" y="5152585"/>
            <a:ext cx="304800" cy="304800"/>
          </a:xfrm>
          <a:prstGeom prst="rect">
            <a:avLst/>
          </a:prstGeom>
        </p:spPr>
      </p:pic>
      <p:pic>
        <p:nvPicPr>
          <p:cNvPr id="19" name="30002">
            <a:hlinkClick r:id="" action="ppaction://media"/>
          </p:cNvPr>
          <p:cNvPicPr>
            <a:picLocks noChangeAspect="1"/>
          </p:cNvPicPr>
          <p:nvPr>
            <a:audioFile r:link="rId28"/>
            <p:extLst>
              <p:ext uri="{DAA4B4D4-6D71-4841-9C94-3DE7FCFB9230}">
                <p14:media xmlns:p14="http://schemas.microsoft.com/office/powerpoint/2010/main" r:embed="rId27"/>
              </p:ext>
            </p:extLst>
          </p:nvPr>
        </p:nvPicPr>
        <p:blipFill>
          <a:blip r:embed="rId31"/>
          <a:stretch>
            <a:fillRect/>
          </a:stretch>
        </p:blipFill>
        <p:spPr>
          <a:xfrm>
            <a:off x="6541214" y="5535296"/>
            <a:ext cx="304800" cy="304800"/>
          </a:xfrm>
          <a:prstGeom prst="rect">
            <a:avLst/>
          </a:prstGeom>
        </p:spPr>
      </p:pic>
    </p:spTree>
    <p:extLst>
      <p:ext uri="{BB962C8B-B14F-4D97-AF65-F5344CB8AC3E}">
        <p14:creationId xmlns:p14="http://schemas.microsoft.com/office/powerpoint/2010/main" val="136150999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94"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691" fill="hold"/>
                                        <p:tgtEl>
                                          <p:spTgt spid="7"/>
                                        </p:tgtEl>
                                      </p:cBhvr>
                                    </p:cmd>
                                  </p:childTnLst>
                                </p:cTn>
                              </p:par>
                            </p:childTnLst>
                          </p:cTn>
                        </p:par>
                      </p:childTnLst>
                    </p:cTn>
                  </p:par>
                </p:childTnLst>
              </p:cTn>
              <p:nextCondLst>
                <p:cond evt="onClick" delay="0">
                  <p:tgtEl>
                    <p:spTgt spid="7"/>
                  </p:tgtEl>
                </p:cond>
              </p:nextCondLst>
            </p:seq>
            <p:audio>
              <p:cMediaNode vol="80000">
                <p:cTn id="13" fill="hold" display="0">
                  <p:stCondLst>
                    <p:cond delay="indefinite"/>
                  </p:stCondLst>
                  <p:endCondLst>
                    <p:cond evt="onStopAudio" delay="0">
                      <p:tgtEl>
                        <p:sldTgt/>
                      </p:tgtEl>
                    </p:cond>
                  </p:endCondLst>
                </p:cTn>
                <p:tgtEl>
                  <p:spTgt spid="7"/>
                </p:tgtEl>
              </p:cMediaNode>
            </p:audio>
            <p:seq concurrent="1" nextAc="seek">
              <p:cTn id="14" restart="whenNotActive" fill="hold" evtFilter="cancelBubble" nodeType="interactiveSeq">
                <p:stCondLst>
                  <p:cond evt="onClick" delay="0">
                    <p:tgtEl>
                      <p:spTgt spid="8"/>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691" fill="hold"/>
                                        <p:tgtEl>
                                          <p:spTgt spid="8"/>
                                        </p:tgtEl>
                                      </p:cBhvr>
                                    </p:cmd>
                                  </p:childTnLst>
                                </p:cTn>
                              </p:par>
                            </p:childTnLst>
                          </p:cTn>
                        </p:par>
                      </p:childTnLst>
                    </p:cTn>
                  </p:par>
                </p:childTnLst>
              </p:cTn>
              <p:nextCondLst>
                <p:cond evt="onClick" delay="0">
                  <p:tgtEl>
                    <p:spTgt spid="8"/>
                  </p:tgtEl>
                </p:cond>
              </p:nextCondLst>
            </p:seq>
            <p:audio>
              <p:cMediaNode vol="80000">
                <p:cTn id="19" fill="hold" display="0">
                  <p:stCondLst>
                    <p:cond delay="indefinite"/>
                  </p:stCondLst>
                  <p:endCondLst>
                    <p:cond evt="onStopAudio" delay="0">
                      <p:tgtEl>
                        <p:sldTgt/>
                      </p:tgtEl>
                    </p:cond>
                  </p:endCondLst>
                </p:cTn>
                <p:tgtEl>
                  <p:spTgt spid="8"/>
                </p:tgtEl>
              </p:cMediaNode>
            </p:audio>
            <p:seq concurrent="1" nextAc="seek">
              <p:cTn id="20" restart="whenNotActive" fill="hold" evtFilter="cancelBubble" nodeType="interactiveSeq">
                <p:stCondLst>
                  <p:cond evt="onClick" delay="0">
                    <p:tgtEl>
                      <p:spTgt spid="9"/>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1691" fill="hold"/>
                                        <p:tgtEl>
                                          <p:spTgt spid="9"/>
                                        </p:tgtEl>
                                      </p:cBhvr>
                                    </p:cmd>
                                  </p:childTnLst>
                                </p:cTn>
                              </p:par>
                            </p:childTnLst>
                          </p:cTn>
                        </p:par>
                      </p:childTnLst>
                    </p:cTn>
                  </p:par>
                </p:childTnLst>
              </p:cTn>
              <p:nextCondLst>
                <p:cond evt="onClick" delay="0">
                  <p:tgtEl>
                    <p:spTgt spid="9"/>
                  </p:tgtEl>
                </p:cond>
              </p:nextCondLst>
            </p:seq>
            <p:audio>
              <p:cMediaNode vol="80000">
                <p:cTn id="25" fill="hold" display="0">
                  <p:stCondLst>
                    <p:cond delay="indefinite"/>
                  </p:stCondLst>
                  <p:endCondLst>
                    <p:cond evt="onStopAudio" delay="0">
                      <p:tgtEl>
                        <p:sldTgt/>
                      </p:tgtEl>
                    </p:cond>
                  </p:endCondLst>
                </p:cTn>
                <p:tgtEl>
                  <p:spTgt spid="9"/>
                </p:tgtEl>
              </p:cMediaNode>
            </p:audio>
            <p:seq concurrent="1" nextAc="seek">
              <p:cTn id="26" restart="whenNotActive" fill="hold" evtFilter="cancelBubble" nodeType="interactiveSeq">
                <p:stCondLst>
                  <p:cond evt="onClick" delay="0">
                    <p:tgtEl>
                      <p:spTgt spid="10"/>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1691" fill="hold"/>
                                        <p:tgtEl>
                                          <p:spTgt spid="10"/>
                                        </p:tgtEl>
                                      </p:cBhvr>
                                    </p:cmd>
                                  </p:childTnLst>
                                </p:cTn>
                              </p:par>
                            </p:childTnLst>
                          </p:cTn>
                        </p:par>
                      </p:childTnLst>
                    </p:cTn>
                  </p:par>
                </p:childTnLst>
              </p:cTn>
              <p:nextCondLst>
                <p:cond evt="onClick" delay="0">
                  <p:tgtEl>
                    <p:spTgt spid="10"/>
                  </p:tgtEl>
                </p:cond>
              </p:nextCondLst>
            </p:seq>
            <p:audio>
              <p:cMediaNode vol="80000">
                <p:cTn id="31" fill="hold" display="0">
                  <p:stCondLst>
                    <p:cond delay="indefinite"/>
                  </p:stCondLst>
                  <p:endCondLst>
                    <p:cond evt="onStopAudio" delay="0">
                      <p:tgtEl>
                        <p:sldTgt/>
                      </p:tgtEl>
                    </p:cond>
                  </p:endCondLst>
                </p:cTn>
                <p:tgtEl>
                  <p:spTgt spid="10"/>
                </p:tgtEl>
              </p:cMediaNode>
            </p:audio>
            <p:seq concurrent="1" nextAc="seek">
              <p:cTn id="32" restart="whenNotActive" fill="hold" evtFilter="cancelBubble" nodeType="interactiveSeq">
                <p:stCondLst>
                  <p:cond evt="onClick" delay="0">
                    <p:tgtEl>
                      <p:spTgt spid="11"/>
                    </p:tgtEl>
                  </p:cond>
                </p:stCondLst>
                <p:endSync evt="end" delay="0">
                  <p:rtn val="all"/>
                </p:endSync>
                <p:childTnLst>
                  <p:par>
                    <p:cTn id="33" fill="hold">
                      <p:stCondLst>
                        <p:cond delay="0"/>
                      </p:stCondLst>
                      <p:childTnLst>
                        <p:par>
                          <p:cTn id="34" fill="hold">
                            <p:stCondLst>
                              <p:cond delay="0"/>
                            </p:stCondLst>
                            <p:childTnLst>
                              <p:par>
                                <p:cTn id="35" presetID="1" presetClass="mediacall" presetSubtype="0" fill="hold" nodeType="clickEffect">
                                  <p:stCondLst>
                                    <p:cond delay="0"/>
                                  </p:stCondLst>
                                  <p:childTnLst>
                                    <p:cmd type="call" cmd="playFrom(0.0)">
                                      <p:cBhvr>
                                        <p:cTn id="36" dur="1691" fill="hold"/>
                                        <p:tgtEl>
                                          <p:spTgt spid="11"/>
                                        </p:tgtEl>
                                      </p:cBhvr>
                                    </p:cmd>
                                  </p:childTnLst>
                                </p:cTn>
                              </p:par>
                            </p:childTnLst>
                          </p:cTn>
                        </p:par>
                      </p:childTnLst>
                    </p:cTn>
                  </p:par>
                </p:childTnLst>
              </p:cTn>
              <p:nextCondLst>
                <p:cond evt="onClick" delay="0">
                  <p:tgtEl>
                    <p:spTgt spid="11"/>
                  </p:tgtEl>
                </p:cond>
              </p:nextCondLst>
            </p:seq>
            <p:audio>
              <p:cMediaNode vol="80000">
                <p:cTn id="37" fill="hold" display="0">
                  <p:stCondLst>
                    <p:cond delay="indefinite"/>
                  </p:stCondLst>
                  <p:endCondLst>
                    <p:cond evt="onStopAudio" delay="0">
                      <p:tgtEl>
                        <p:sldTgt/>
                      </p:tgtEl>
                    </p:cond>
                  </p:endCondLst>
                </p:cTn>
                <p:tgtEl>
                  <p:spTgt spid="11"/>
                </p:tgtEl>
              </p:cMediaNode>
            </p:audio>
            <p:seq concurrent="1" nextAc="seek">
              <p:cTn id="38" restart="whenNotActive" fill="hold" evtFilter="cancelBubble" nodeType="interactiveSeq">
                <p:stCondLst>
                  <p:cond evt="onClick" delay="0">
                    <p:tgtEl>
                      <p:spTgt spid="12"/>
                    </p:tgtEl>
                  </p:cond>
                </p:stCondLst>
                <p:endSync evt="end" delay="0">
                  <p:rtn val="all"/>
                </p:endSync>
                <p:childTnLst>
                  <p:par>
                    <p:cTn id="39" fill="hold">
                      <p:stCondLst>
                        <p:cond delay="0"/>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1691" fill="hold"/>
                                        <p:tgtEl>
                                          <p:spTgt spid="12"/>
                                        </p:tgtEl>
                                      </p:cBhvr>
                                    </p:cmd>
                                  </p:childTnLst>
                                </p:cTn>
                              </p:par>
                            </p:childTnLst>
                          </p:cTn>
                        </p:par>
                      </p:childTnLst>
                    </p:cTn>
                  </p:par>
                </p:childTnLst>
              </p:cTn>
              <p:nextCondLst>
                <p:cond evt="onClick" delay="0">
                  <p:tgtEl>
                    <p:spTgt spid="12"/>
                  </p:tgtEl>
                </p:cond>
              </p:nextCondLst>
            </p:seq>
            <p:audio>
              <p:cMediaNode vol="80000">
                <p:cTn id="43" fill="hold" display="0">
                  <p:stCondLst>
                    <p:cond delay="indefinite"/>
                  </p:stCondLst>
                  <p:endCondLst>
                    <p:cond evt="onStopAudio" delay="0">
                      <p:tgtEl>
                        <p:sldTgt/>
                      </p:tgtEl>
                    </p:cond>
                  </p:endCondLst>
                </p:cTn>
                <p:tgtEl>
                  <p:spTgt spid="12"/>
                </p:tgtEl>
              </p:cMediaNode>
            </p:audio>
            <p:seq concurrent="1" nextAc="seek">
              <p:cTn id="44" restart="whenNotActive" fill="hold" evtFilter="cancelBubble" nodeType="interactiveSeq">
                <p:stCondLst>
                  <p:cond evt="onClick" delay="0">
                    <p:tgtEl>
                      <p:spTgt spid="13"/>
                    </p:tgtEl>
                  </p:cond>
                </p:stCondLst>
                <p:endSync evt="end" delay="0">
                  <p:rtn val="all"/>
                </p:endSync>
                <p:childTnLst>
                  <p:par>
                    <p:cTn id="45" fill="hold">
                      <p:stCondLst>
                        <p:cond delay="0"/>
                      </p:stCondLst>
                      <p:childTnLst>
                        <p:par>
                          <p:cTn id="46" fill="hold">
                            <p:stCondLst>
                              <p:cond delay="0"/>
                            </p:stCondLst>
                            <p:childTnLst>
                              <p:par>
                                <p:cTn id="47" presetID="1" presetClass="mediacall" presetSubtype="0" fill="hold" nodeType="clickEffect">
                                  <p:stCondLst>
                                    <p:cond delay="0"/>
                                  </p:stCondLst>
                                  <p:childTnLst>
                                    <p:cmd type="call" cmd="playFrom(0.0)">
                                      <p:cBhvr>
                                        <p:cTn id="48" dur="2789" fill="hold"/>
                                        <p:tgtEl>
                                          <p:spTgt spid="13"/>
                                        </p:tgtEl>
                                      </p:cBhvr>
                                    </p:cmd>
                                  </p:childTnLst>
                                </p:cTn>
                              </p:par>
                            </p:childTnLst>
                          </p:cTn>
                        </p:par>
                      </p:childTnLst>
                    </p:cTn>
                  </p:par>
                </p:childTnLst>
              </p:cTn>
              <p:nextCondLst>
                <p:cond evt="onClick" delay="0">
                  <p:tgtEl>
                    <p:spTgt spid="13"/>
                  </p:tgtEl>
                </p:cond>
              </p:nextCondLst>
            </p:seq>
            <p:audio>
              <p:cMediaNode vol="80000">
                <p:cTn id="49" fill="hold" display="0">
                  <p:stCondLst>
                    <p:cond delay="indefinite"/>
                  </p:stCondLst>
                  <p:endCondLst>
                    <p:cond evt="onStopAudio" delay="0">
                      <p:tgtEl>
                        <p:sldTgt/>
                      </p:tgtEl>
                    </p:cond>
                  </p:endCondLst>
                </p:cTn>
                <p:tgtEl>
                  <p:spTgt spid="13"/>
                </p:tgtEl>
              </p:cMediaNode>
            </p:audio>
            <p:seq concurrent="1" nextAc="seek">
              <p:cTn id="50" restart="whenNotActive" fill="hold" evtFilter="cancelBubble" nodeType="interactiveSeq">
                <p:stCondLst>
                  <p:cond evt="onClick" delay="0">
                    <p:tgtEl>
                      <p:spTgt spid="14"/>
                    </p:tgtEl>
                  </p:cond>
                </p:stCondLst>
                <p:endSync evt="end" delay="0">
                  <p:rtn val="all"/>
                </p:endSync>
                <p:childTnLst>
                  <p:par>
                    <p:cTn id="51" fill="hold">
                      <p:stCondLst>
                        <p:cond delay="0"/>
                      </p:stCondLst>
                      <p:childTnLst>
                        <p:par>
                          <p:cTn id="52" fill="hold">
                            <p:stCondLst>
                              <p:cond delay="0"/>
                            </p:stCondLst>
                            <p:childTnLst>
                              <p:par>
                                <p:cTn id="53" presetID="1" presetClass="mediacall" presetSubtype="0" fill="hold" nodeType="clickEffect">
                                  <p:stCondLst>
                                    <p:cond delay="0"/>
                                  </p:stCondLst>
                                  <p:childTnLst>
                                    <p:cmd type="call" cmd="playFrom(0.0)">
                                      <p:cBhvr>
                                        <p:cTn id="54" dur="2783" fill="hold"/>
                                        <p:tgtEl>
                                          <p:spTgt spid="14"/>
                                        </p:tgtEl>
                                      </p:cBhvr>
                                    </p:cmd>
                                  </p:childTnLst>
                                </p:cTn>
                              </p:par>
                            </p:childTnLst>
                          </p:cTn>
                        </p:par>
                      </p:childTnLst>
                    </p:cTn>
                  </p:par>
                </p:childTnLst>
              </p:cTn>
              <p:nextCondLst>
                <p:cond evt="onClick" delay="0">
                  <p:tgtEl>
                    <p:spTgt spid="14"/>
                  </p:tgtEl>
                </p:cond>
              </p:nextCondLst>
            </p:seq>
            <p:audio>
              <p:cMediaNode vol="80000">
                <p:cTn id="55" fill="hold" display="0">
                  <p:stCondLst>
                    <p:cond delay="indefinite"/>
                  </p:stCondLst>
                  <p:endCondLst>
                    <p:cond evt="onStopAudio" delay="0">
                      <p:tgtEl>
                        <p:sldTgt/>
                      </p:tgtEl>
                    </p:cond>
                  </p:endCondLst>
                </p:cTn>
                <p:tgtEl>
                  <p:spTgt spid="14"/>
                </p:tgtEl>
              </p:cMediaNode>
            </p:audio>
            <p:seq concurrent="1" nextAc="seek">
              <p:cTn id="56" restart="whenNotActive" fill="hold" evtFilter="cancelBubble" nodeType="interactiveSeq">
                <p:stCondLst>
                  <p:cond evt="onClick" delay="0">
                    <p:tgtEl>
                      <p:spTgt spid="15"/>
                    </p:tgtEl>
                  </p:cond>
                </p:stCondLst>
                <p:endSync evt="end" delay="0">
                  <p:rtn val="all"/>
                </p:endSync>
                <p:childTnLst>
                  <p:par>
                    <p:cTn id="57" fill="hold">
                      <p:stCondLst>
                        <p:cond delay="0"/>
                      </p:stCondLst>
                      <p:childTnLst>
                        <p:par>
                          <p:cTn id="58" fill="hold">
                            <p:stCondLst>
                              <p:cond delay="0"/>
                            </p:stCondLst>
                            <p:childTnLst>
                              <p:par>
                                <p:cTn id="59" presetID="1" presetClass="mediacall" presetSubtype="0" fill="hold" nodeType="clickEffect">
                                  <p:stCondLst>
                                    <p:cond delay="0"/>
                                  </p:stCondLst>
                                  <p:childTnLst>
                                    <p:cmd type="call" cmd="playFrom(0.0)">
                                      <p:cBhvr>
                                        <p:cTn id="60" dur="2783" fill="hold"/>
                                        <p:tgtEl>
                                          <p:spTgt spid="15"/>
                                        </p:tgtEl>
                                      </p:cBhvr>
                                    </p:cmd>
                                  </p:childTnLst>
                                </p:cTn>
                              </p:par>
                            </p:childTnLst>
                          </p:cTn>
                        </p:par>
                      </p:childTnLst>
                    </p:cTn>
                  </p:par>
                </p:childTnLst>
              </p:cTn>
              <p:nextCondLst>
                <p:cond evt="onClick" delay="0">
                  <p:tgtEl>
                    <p:spTgt spid="15"/>
                  </p:tgtEl>
                </p:cond>
              </p:nextCondLst>
            </p:seq>
            <p:audio>
              <p:cMediaNode vol="80000">
                <p:cTn id="61" fill="hold" display="0">
                  <p:stCondLst>
                    <p:cond delay="indefinite"/>
                  </p:stCondLst>
                  <p:endCondLst>
                    <p:cond evt="onStopAudio" delay="0">
                      <p:tgtEl>
                        <p:sldTgt/>
                      </p:tgtEl>
                    </p:cond>
                  </p:endCondLst>
                </p:cTn>
                <p:tgtEl>
                  <p:spTgt spid="15"/>
                </p:tgtEl>
              </p:cMediaNode>
            </p:audio>
            <p:seq concurrent="1" nextAc="seek">
              <p:cTn id="62" restart="whenNotActive" fill="hold" evtFilter="cancelBubble" nodeType="interactiveSeq">
                <p:stCondLst>
                  <p:cond evt="onClick" delay="0">
                    <p:tgtEl>
                      <p:spTgt spid="16"/>
                    </p:tgtEl>
                  </p:cond>
                </p:stCondLst>
                <p:endSync evt="end" delay="0">
                  <p:rtn val="all"/>
                </p:endSync>
                <p:childTnLst>
                  <p:par>
                    <p:cTn id="63" fill="hold">
                      <p:stCondLst>
                        <p:cond delay="0"/>
                      </p:stCondLst>
                      <p:childTnLst>
                        <p:par>
                          <p:cTn id="64" fill="hold">
                            <p:stCondLst>
                              <p:cond delay="0"/>
                            </p:stCondLst>
                            <p:childTnLst>
                              <p:par>
                                <p:cTn id="65" presetID="1" presetClass="mediacall" presetSubtype="0" fill="hold" nodeType="clickEffect">
                                  <p:stCondLst>
                                    <p:cond delay="0"/>
                                  </p:stCondLst>
                                  <p:childTnLst>
                                    <p:cmd type="call" cmd="playFrom(0.0)">
                                      <p:cBhvr>
                                        <p:cTn id="66" dur="2783" fill="hold"/>
                                        <p:tgtEl>
                                          <p:spTgt spid="16"/>
                                        </p:tgtEl>
                                      </p:cBhvr>
                                    </p:cmd>
                                  </p:childTnLst>
                                </p:cTn>
                              </p:par>
                            </p:childTnLst>
                          </p:cTn>
                        </p:par>
                      </p:childTnLst>
                    </p:cTn>
                  </p:par>
                </p:childTnLst>
              </p:cTn>
              <p:nextCondLst>
                <p:cond evt="onClick" delay="0">
                  <p:tgtEl>
                    <p:spTgt spid="16"/>
                  </p:tgtEl>
                </p:cond>
              </p:nextCondLst>
            </p:seq>
            <p:audio>
              <p:cMediaNode vol="80000">
                <p:cTn id="67" fill="hold" display="0">
                  <p:stCondLst>
                    <p:cond delay="indefinite"/>
                  </p:stCondLst>
                  <p:endCondLst>
                    <p:cond evt="onStopAudio" delay="0">
                      <p:tgtEl>
                        <p:sldTgt/>
                      </p:tgtEl>
                    </p:cond>
                  </p:endCondLst>
                </p:cTn>
                <p:tgtEl>
                  <p:spTgt spid="16"/>
                </p:tgtEl>
              </p:cMediaNode>
            </p:audio>
            <p:seq concurrent="1" nextAc="seek">
              <p:cTn id="68" restart="whenNotActive" fill="hold" evtFilter="cancelBubble" nodeType="interactiveSeq">
                <p:stCondLst>
                  <p:cond evt="onClick" delay="0">
                    <p:tgtEl>
                      <p:spTgt spid="17"/>
                    </p:tgtEl>
                  </p:cond>
                </p:stCondLst>
                <p:endSync evt="end" delay="0">
                  <p:rtn val="all"/>
                </p:endSync>
                <p:childTnLst>
                  <p:par>
                    <p:cTn id="69" fill="hold">
                      <p:stCondLst>
                        <p:cond delay="0"/>
                      </p:stCondLst>
                      <p:childTnLst>
                        <p:par>
                          <p:cTn id="70" fill="hold">
                            <p:stCondLst>
                              <p:cond delay="0"/>
                            </p:stCondLst>
                            <p:childTnLst>
                              <p:par>
                                <p:cTn id="71" presetID="1" presetClass="mediacall" presetSubtype="0" fill="hold" nodeType="clickEffect">
                                  <p:stCondLst>
                                    <p:cond delay="0"/>
                                  </p:stCondLst>
                                  <p:childTnLst>
                                    <p:cmd type="call" cmd="playFrom(0.0)">
                                      <p:cBhvr>
                                        <p:cTn id="72" dur="2783" fill="hold"/>
                                        <p:tgtEl>
                                          <p:spTgt spid="17"/>
                                        </p:tgtEl>
                                      </p:cBhvr>
                                    </p:cmd>
                                  </p:childTnLst>
                                </p:cTn>
                              </p:par>
                            </p:childTnLst>
                          </p:cTn>
                        </p:par>
                      </p:childTnLst>
                    </p:cTn>
                  </p:par>
                </p:childTnLst>
              </p:cTn>
              <p:nextCondLst>
                <p:cond evt="onClick" delay="0">
                  <p:tgtEl>
                    <p:spTgt spid="17"/>
                  </p:tgtEl>
                </p:cond>
              </p:nextCondLst>
            </p:seq>
            <p:audio>
              <p:cMediaNode vol="80000">
                <p:cTn id="73" fill="hold" display="0">
                  <p:stCondLst>
                    <p:cond delay="indefinite"/>
                  </p:stCondLst>
                  <p:endCondLst>
                    <p:cond evt="onStopAudio" delay="0">
                      <p:tgtEl>
                        <p:sldTgt/>
                      </p:tgtEl>
                    </p:cond>
                  </p:endCondLst>
                </p:cTn>
                <p:tgtEl>
                  <p:spTgt spid="17"/>
                </p:tgtEl>
              </p:cMediaNode>
            </p:audio>
            <p:seq concurrent="1" nextAc="seek">
              <p:cTn id="74" restart="whenNotActive" fill="hold" evtFilter="cancelBubble" nodeType="interactiveSeq">
                <p:stCondLst>
                  <p:cond evt="onClick" delay="0">
                    <p:tgtEl>
                      <p:spTgt spid="18"/>
                    </p:tgtEl>
                  </p:cond>
                </p:stCondLst>
                <p:endSync evt="end" delay="0">
                  <p:rtn val="all"/>
                </p:endSync>
                <p:childTnLst>
                  <p:par>
                    <p:cTn id="75" fill="hold">
                      <p:stCondLst>
                        <p:cond delay="0"/>
                      </p:stCondLst>
                      <p:childTnLst>
                        <p:par>
                          <p:cTn id="76" fill="hold">
                            <p:stCondLst>
                              <p:cond delay="0"/>
                            </p:stCondLst>
                            <p:childTnLst>
                              <p:par>
                                <p:cTn id="77" presetID="1" presetClass="mediacall" presetSubtype="0" fill="hold" nodeType="clickEffect">
                                  <p:stCondLst>
                                    <p:cond delay="0"/>
                                  </p:stCondLst>
                                  <p:childTnLst>
                                    <p:cmd type="call" cmd="playFrom(0.0)">
                                      <p:cBhvr>
                                        <p:cTn id="78" dur="2783" fill="hold"/>
                                        <p:tgtEl>
                                          <p:spTgt spid="18"/>
                                        </p:tgtEl>
                                      </p:cBhvr>
                                    </p:cmd>
                                  </p:childTnLst>
                                </p:cTn>
                              </p:par>
                            </p:childTnLst>
                          </p:cTn>
                        </p:par>
                      </p:childTnLst>
                    </p:cTn>
                  </p:par>
                </p:childTnLst>
              </p:cTn>
              <p:nextCondLst>
                <p:cond evt="onClick" delay="0">
                  <p:tgtEl>
                    <p:spTgt spid="18"/>
                  </p:tgtEl>
                </p:cond>
              </p:nextCondLst>
            </p:seq>
            <p:audio>
              <p:cMediaNode vol="80000">
                <p:cTn id="79" fill="hold" display="0">
                  <p:stCondLst>
                    <p:cond delay="indefinite"/>
                  </p:stCondLst>
                  <p:endCondLst>
                    <p:cond evt="onStopAudio" delay="0">
                      <p:tgtEl>
                        <p:sldTgt/>
                      </p:tgtEl>
                    </p:cond>
                  </p:endCondLst>
                </p:cTn>
                <p:tgtEl>
                  <p:spTgt spid="18"/>
                </p:tgtEl>
              </p:cMediaNode>
            </p:audio>
            <p:seq concurrent="1" nextAc="seek">
              <p:cTn id="80" restart="whenNotActive" fill="hold" evtFilter="cancelBubble" nodeType="interactiveSeq">
                <p:stCondLst>
                  <p:cond evt="onClick" delay="0">
                    <p:tgtEl>
                      <p:spTgt spid="19"/>
                    </p:tgtEl>
                  </p:cond>
                </p:stCondLst>
                <p:endSync evt="end" delay="0">
                  <p:rtn val="all"/>
                </p:endSync>
                <p:childTnLst>
                  <p:par>
                    <p:cTn id="81" fill="hold">
                      <p:stCondLst>
                        <p:cond delay="0"/>
                      </p:stCondLst>
                      <p:childTnLst>
                        <p:par>
                          <p:cTn id="82" fill="hold">
                            <p:stCondLst>
                              <p:cond delay="0"/>
                            </p:stCondLst>
                            <p:childTnLst>
                              <p:par>
                                <p:cTn id="83" presetID="1" presetClass="mediacall" presetSubtype="0" fill="hold" nodeType="clickEffect">
                                  <p:stCondLst>
                                    <p:cond delay="0"/>
                                  </p:stCondLst>
                                  <p:childTnLst>
                                    <p:cmd type="call" cmd="playFrom(0.0)">
                                      <p:cBhvr>
                                        <p:cTn id="84" dur="2783" fill="hold"/>
                                        <p:tgtEl>
                                          <p:spTgt spid="19"/>
                                        </p:tgtEl>
                                      </p:cBhvr>
                                    </p:cmd>
                                  </p:childTnLst>
                                </p:cTn>
                              </p:par>
                            </p:childTnLst>
                          </p:cTn>
                        </p:par>
                      </p:childTnLst>
                    </p:cTn>
                  </p:par>
                </p:childTnLst>
              </p:cTn>
              <p:nextCondLst>
                <p:cond evt="onClick" delay="0">
                  <p:tgtEl>
                    <p:spTgt spid="19"/>
                  </p:tgtEl>
                </p:cond>
              </p:nextCondLst>
            </p:seq>
            <p:audio>
              <p:cMediaNode vol="80000">
                <p:cTn id="85" fill="hold" display="0">
                  <p:stCondLst>
                    <p:cond delay="indefinite"/>
                  </p:stCondLst>
                  <p:endCondLst>
                    <p:cond evt="onStopAudio" delay="0">
                      <p:tgtEl>
                        <p:sldTgt/>
                      </p:tgtEl>
                    </p:cond>
                  </p:endCondLst>
                </p:cTn>
                <p:tgtEl>
                  <p:spTgt spid="19"/>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Demo</a:t>
            </a:r>
            <a:endParaRPr lang="zh-TW" altLang="en-US" b="1" dirty="0">
              <a:latin typeface="+mn-lt"/>
            </a:endParaRPr>
          </a:p>
        </p:txBody>
      </p:sp>
      <p:sp>
        <p:nvSpPr>
          <p:cNvPr id="3" name="內容版面配置區 2"/>
          <p:cNvSpPr>
            <a:spLocks noGrp="1"/>
          </p:cNvSpPr>
          <p:nvPr>
            <p:ph idx="1"/>
          </p:nvPr>
        </p:nvSpPr>
        <p:spPr/>
        <p:txBody>
          <a:bodyPr>
            <a:normAutofit/>
          </a:bodyPr>
          <a:lstStyle/>
          <a:p>
            <a:r>
              <a:rPr lang="en-US" altLang="zh-TW" dirty="0"/>
              <a:t>Condition on </a:t>
            </a:r>
            <a:r>
              <a:rPr lang="en-US" altLang="zh-TW" b="1" dirty="0" smtClean="0">
                <a:solidFill>
                  <a:srgbClr val="C00000"/>
                </a:solidFill>
              </a:rPr>
              <a:t>3/2 </a:t>
            </a:r>
            <a:r>
              <a:rPr lang="en-US" altLang="zh-TW" b="1" i="1" dirty="0" smtClean="0">
                <a:solidFill>
                  <a:srgbClr val="C00000"/>
                </a:solidFill>
              </a:rPr>
              <a:t>F</a:t>
            </a:r>
            <a:r>
              <a:rPr lang="en-US" altLang="zh-TW" b="1" baseline="-25000" dirty="0" smtClean="0">
                <a:solidFill>
                  <a:srgbClr val="C00000"/>
                </a:solidFill>
              </a:rPr>
              <a:t>0</a:t>
            </a:r>
          </a:p>
          <a:p>
            <a:endParaRPr lang="en-US" altLang="zh-TW" baseline="-25000" dirty="0" smtClean="0"/>
          </a:p>
          <a:p>
            <a:pPr marL="457200" lvl="1" indent="0">
              <a:buNone/>
            </a:pPr>
            <a:endParaRPr lang="en-US" altLang="zh-TW" dirty="0" smtClean="0"/>
          </a:p>
          <a:p>
            <a:pPr lvl="1"/>
            <a:endParaRPr lang="en-US" altLang="zh-TW" dirty="0" smtClean="0"/>
          </a:p>
          <a:p>
            <a:endParaRPr lang="en-US" altLang="zh-TW" dirty="0" smtClean="0"/>
          </a:p>
          <a:p>
            <a:pPr lvl="1"/>
            <a:endParaRPr lang="en-US" altLang="zh-TW" dirty="0" smtClean="0"/>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40</a:t>
            </a:fld>
            <a:endParaRPr lang="zh-TW" altLang="en-US"/>
          </a:p>
        </p:txBody>
      </p:sp>
      <p:graphicFrame>
        <p:nvGraphicFramePr>
          <p:cNvPr id="5" name="表格 4"/>
          <p:cNvGraphicFramePr>
            <a:graphicFrameLocks noGrp="1"/>
          </p:cNvGraphicFramePr>
          <p:nvPr/>
        </p:nvGraphicFramePr>
        <p:xfrm>
          <a:off x="1611330" y="2537432"/>
          <a:ext cx="6096000" cy="333756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1006056796"/>
                    </a:ext>
                  </a:extLst>
                </a:gridCol>
                <a:gridCol w="2032000">
                  <a:extLst>
                    <a:ext uri="{9D8B030D-6E8A-4147-A177-3AD203B41FA5}">
                      <a16:colId xmlns:a16="http://schemas.microsoft.com/office/drawing/2014/main" val="1376001783"/>
                    </a:ext>
                  </a:extLst>
                </a:gridCol>
                <a:gridCol w="2032000">
                  <a:extLst>
                    <a:ext uri="{9D8B030D-6E8A-4147-A177-3AD203B41FA5}">
                      <a16:colId xmlns:a16="http://schemas.microsoft.com/office/drawing/2014/main" val="857163792"/>
                    </a:ext>
                  </a:extLst>
                </a:gridCol>
              </a:tblGrid>
              <a:tr h="370840">
                <a:tc>
                  <a:txBody>
                    <a:bodyPr/>
                    <a:lstStyle/>
                    <a:p>
                      <a:endParaRPr lang="en-US" dirty="0"/>
                    </a:p>
                  </a:txBody>
                  <a:tcPr/>
                </a:tc>
                <a:tc>
                  <a:txBody>
                    <a:bodyPr/>
                    <a:lstStyle/>
                    <a:p>
                      <a:pPr algn="ctr"/>
                      <a:r>
                        <a:rPr lang="en-US" b="1" dirty="0" smtClean="0"/>
                        <a:t>Female</a:t>
                      </a:r>
                      <a:endParaRPr lang="en-US" b="1" dirty="0"/>
                    </a:p>
                  </a:txBody>
                  <a:tcPr/>
                </a:tc>
                <a:tc>
                  <a:txBody>
                    <a:bodyPr/>
                    <a:lstStyle/>
                    <a:p>
                      <a:pPr algn="ctr"/>
                      <a:r>
                        <a:rPr lang="en-US" b="1" dirty="0" smtClean="0"/>
                        <a:t>Male</a:t>
                      </a:r>
                      <a:endParaRPr lang="en-US" b="1" dirty="0"/>
                    </a:p>
                  </a:txBody>
                  <a:tcPr/>
                </a:tc>
                <a:extLst>
                  <a:ext uri="{0D108BD9-81ED-4DB2-BD59-A6C34878D82A}">
                    <a16:rowId xmlns:a16="http://schemas.microsoft.com/office/drawing/2014/main" val="404404786"/>
                  </a:ext>
                </a:extLst>
              </a:tr>
              <a:tr h="370840">
                <a:tc>
                  <a:txBody>
                    <a:bodyPr/>
                    <a:lstStyle/>
                    <a:p>
                      <a:r>
                        <a:rPr lang="en-US" b="0" dirty="0" smtClean="0"/>
                        <a:t>Natural</a:t>
                      </a:r>
                      <a:endParaRPr lang="en-US" b="0"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extLst>
                  <a:ext uri="{0D108BD9-81ED-4DB2-BD59-A6C34878D82A}">
                    <a16:rowId xmlns:a16="http://schemas.microsoft.com/office/drawing/2014/main" val="1731283712"/>
                  </a:ext>
                </a:extLst>
              </a:tr>
              <a:tr h="370840">
                <a:tc>
                  <a:txBody>
                    <a:bodyPr/>
                    <a:lstStyle/>
                    <a:p>
                      <a:r>
                        <a:rPr lang="en-US" b="0" dirty="0" smtClean="0"/>
                        <a:t>WORLD</a:t>
                      </a:r>
                      <a:endParaRPr lang="en-US" b="0"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867649777"/>
                  </a:ext>
                </a:extLst>
              </a:tr>
              <a:tr h="370840">
                <a:tc>
                  <a:txBody>
                    <a:bodyPr/>
                    <a:lstStyle/>
                    <a:p>
                      <a:r>
                        <a:rPr lang="en-US" b="0" dirty="0" err="1" smtClean="0"/>
                        <a:t>WNf</a:t>
                      </a:r>
                      <a:endParaRPr lang="en-US" b="0"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317056005"/>
                  </a:ext>
                </a:extLst>
              </a:tr>
              <a:tr h="370840">
                <a:tc>
                  <a:txBody>
                    <a:bodyPr/>
                    <a:lstStyle/>
                    <a:p>
                      <a:r>
                        <a:rPr lang="en-US" b="0" dirty="0" err="1" smtClean="0"/>
                        <a:t>WNc</a:t>
                      </a:r>
                      <a:endParaRPr lang="en-US" b="0"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66528774"/>
                  </a:ext>
                </a:extLst>
              </a:tr>
              <a:tr h="370840">
                <a:tc>
                  <a:txBody>
                    <a:bodyPr/>
                    <a:lstStyle/>
                    <a:p>
                      <a:r>
                        <a:rPr lang="en-US" b="0" dirty="0" err="1" smtClean="0"/>
                        <a:t>QPNet</a:t>
                      </a:r>
                      <a:endParaRPr lang="en-US" b="0"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367410125"/>
                  </a:ext>
                </a:extLst>
              </a:tr>
              <a:tr h="370840">
                <a:tc>
                  <a:txBody>
                    <a:bodyPr/>
                    <a:lstStyle/>
                    <a:p>
                      <a:r>
                        <a:rPr lang="en-US" b="0" dirty="0" err="1" smtClean="0"/>
                        <a:t>rQPNet</a:t>
                      </a:r>
                      <a:endParaRPr lang="en-US" b="0"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2858686832"/>
                  </a:ext>
                </a:extLst>
              </a:tr>
              <a:tr h="370840">
                <a:tc>
                  <a:txBody>
                    <a:bodyPr/>
                    <a:lstStyle/>
                    <a:p>
                      <a:r>
                        <a:rPr lang="en-US" b="0" dirty="0" smtClean="0"/>
                        <a:t>Full </a:t>
                      </a:r>
                      <a:r>
                        <a:rPr lang="en-US" b="0" dirty="0" err="1" smtClean="0"/>
                        <a:t>QPNet</a:t>
                      </a:r>
                      <a:endParaRPr lang="en-US" b="0"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3231763566"/>
                  </a:ext>
                </a:extLst>
              </a:tr>
              <a:tr h="370840">
                <a:tc>
                  <a:txBody>
                    <a:bodyPr/>
                    <a:lstStyle/>
                    <a:p>
                      <a:r>
                        <a:rPr lang="en-US" b="0" dirty="0" smtClean="0"/>
                        <a:t>Full </a:t>
                      </a:r>
                      <a:r>
                        <a:rPr lang="en-US" b="0" dirty="0" err="1" smtClean="0"/>
                        <a:t>rQPNet</a:t>
                      </a:r>
                      <a:endParaRPr lang="en-US" b="0"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425574993"/>
                  </a:ext>
                </a:extLst>
              </a:tr>
            </a:tbl>
          </a:graphicData>
        </a:graphic>
      </p:graphicFrame>
      <p:pic>
        <p:nvPicPr>
          <p:cNvPr id="4" name="3000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31"/>
          <a:stretch>
            <a:fillRect/>
          </a:stretch>
        </p:blipFill>
        <p:spPr>
          <a:xfrm>
            <a:off x="4506930" y="3307422"/>
            <a:ext cx="304800" cy="304800"/>
          </a:xfrm>
          <a:prstGeom prst="rect">
            <a:avLst/>
          </a:prstGeom>
        </p:spPr>
      </p:pic>
      <p:pic>
        <p:nvPicPr>
          <p:cNvPr id="7" name="30009">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31"/>
          <a:stretch>
            <a:fillRect/>
          </a:stretch>
        </p:blipFill>
        <p:spPr>
          <a:xfrm>
            <a:off x="4503505" y="3696494"/>
            <a:ext cx="304800" cy="304800"/>
          </a:xfrm>
          <a:prstGeom prst="rect">
            <a:avLst/>
          </a:prstGeom>
        </p:spPr>
      </p:pic>
      <p:pic>
        <p:nvPicPr>
          <p:cNvPr id="8" name="30009">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31"/>
          <a:stretch>
            <a:fillRect/>
          </a:stretch>
        </p:blipFill>
        <p:spPr>
          <a:xfrm>
            <a:off x="4510354" y="4053812"/>
            <a:ext cx="304800" cy="304800"/>
          </a:xfrm>
          <a:prstGeom prst="rect">
            <a:avLst/>
          </a:prstGeom>
        </p:spPr>
      </p:pic>
      <p:pic>
        <p:nvPicPr>
          <p:cNvPr id="9" name="30009">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31"/>
          <a:stretch>
            <a:fillRect/>
          </a:stretch>
        </p:blipFill>
        <p:spPr>
          <a:xfrm>
            <a:off x="4503505" y="4442884"/>
            <a:ext cx="304800" cy="304800"/>
          </a:xfrm>
          <a:prstGeom prst="rect">
            <a:avLst/>
          </a:prstGeom>
        </p:spPr>
      </p:pic>
      <p:pic>
        <p:nvPicPr>
          <p:cNvPr id="10" name="30009">
            <a:hlinkClick r:id="" action="ppaction://media"/>
          </p:cNvPr>
          <p:cNvPicPr>
            <a:picLocks noChangeAspect="1"/>
          </p:cNvPicPr>
          <p:nvPr>
            <a:audioFile r:link="rId10"/>
            <p:extLst>
              <p:ext uri="{DAA4B4D4-6D71-4841-9C94-3DE7FCFB9230}">
                <p14:media xmlns:p14="http://schemas.microsoft.com/office/powerpoint/2010/main" r:embed="rId9"/>
              </p:ext>
            </p:extLst>
          </p:nvPr>
        </p:nvPicPr>
        <p:blipFill>
          <a:blip r:embed="rId31"/>
          <a:stretch>
            <a:fillRect/>
          </a:stretch>
        </p:blipFill>
        <p:spPr>
          <a:xfrm>
            <a:off x="4503505" y="4812002"/>
            <a:ext cx="304800" cy="304800"/>
          </a:xfrm>
          <a:prstGeom prst="rect">
            <a:avLst/>
          </a:prstGeom>
        </p:spPr>
      </p:pic>
      <p:pic>
        <p:nvPicPr>
          <p:cNvPr id="11" name="30009">
            <a:hlinkClick r:id="" action="ppaction://media"/>
          </p:cNvPr>
          <p:cNvPicPr>
            <a:picLocks noChangeAspect="1"/>
          </p:cNvPicPr>
          <p:nvPr>
            <a:audioFile r:link="rId12"/>
            <p:extLst>
              <p:ext uri="{DAA4B4D4-6D71-4841-9C94-3DE7FCFB9230}">
                <p14:media xmlns:p14="http://schemas.microsoft.com/office/powerpoint/2010/main" r:embed="rId11"/>
              </p:ext>
            </p:extLst>
          </p:nvPr>
        </p:nvPicPr>
        <p:blipFill>
          <a:blip r:embed="rId31"/>
          <a:stretch>
            <a:fillRect/>
          </a:stretch>
        </p:blipFill>
        <p:spPr>
          <a:xfrm>
            <a:off x="4510354" y="5169760"/>
            <a:ext cx="304800" cy="304800"/>
          </a:xfrm>
          <a:prstGeom prst="rect">
            <a:avLst/>
          </a:prstGeom>
        </p:spPr>
      </p:pic>
      <p:pic>
        <p:nvPicPr>
          <p:cNvPr id="12" name="30009">
            <a:hlinkClick r:id="" action="ppaction://media"/>
          </p:cNvPr>
          <p:cNvPicPr>
            <a:picLocks noChangeAspect="1"/>
          </p:cNvPicPr>
          <p:nvPr>
            <a:audioFile r:link="rId14"/>
            <p:extLst>
              <p:ext uri="{DAA4B4D4-6D71-4841-9C94-3DE7FCFB9230}">
                <p14:media xmlns:p14="http://schemas.microsoft.com/office/powerpoint/2010/main" r:embed="rId13"/>
              </p:ext>
            </p:extLst>
          </p:nvPr>
        </p:nvPicPr>
        <p:blipFill>
          <a:blip r:embed="rId31"/>
          <a:stretch>
            <a:fillRect/>
          </a:stretch>
        </p:blipFill>
        <p:spPr>
          <a:xfrm>
            <a:off x="4505217" y="5558832"/>
            <a:ext cx="304800" cy="304800"/>
          </a:xfrm>
          <a:prstGeom prst="rect">
            <a:avLst/>
          </a:prstGeom>
        </p:spPr>
      </p:pic>
      <p:pic>
        <p:nvPicPr>
          <p:cNvPr id="13" name="30002">
            <a:hlinkClick r:id="" action="ppaction://media"/>
          </p:cNvPr>
          <p:cNvPicPr>
            <a:picLocks noChangeAspect="1"/>
          </p:cNvPicPr>
          <p:nvPr>
            <a:audioFile r:link="rId16"/>
            <p:extLst>
              <p:ext uri="{DAA4B4D4-6D71-4841-9C94-3DE7FCFB9230}">
                <p14:media xmlns:p14="http://schemas.microsoft.com/office/powerpoint/2010/main" r:embed="rId15"/>
              </p:ext>
            </p:extLst>
          </p:nvPr>
        </p:nvPicPr>
        <p:blipFill>
          <a:blip r:embed="rId31"/>
          <a:stretch>
            <a:fillRect/>
          </a:stretch>
        </p:blipFill>
        <p:spPr>
          <a:xfrm>
            <a:off x="6551488" y="3307422"/>
            <a:ext cx="304800" cy="304800"/>
          </a:xfrm>
          <a:prstGeom prst="rect">
            <a:avLst/>
          </a:prstGeom>
        </p:spPr>
      </p:pic>
      <p:pic>
        <p:nvPicPr>
          <p:cNvPr id="14" name="30002">
            <a:hlinkClick r:id="" action="ppaction://media"/>
          </p:cNvPr>
          <p:cNvPicPr>
            <a:picLocks noChangeAspect="1"/>
          </p:cNvPicPr>
          <p:nvPr>
            <a:audioFile r:link="rId18"/>
            <p:extLst>
              <p:ext uri="{DAA4B4D4-6D71-4841-9C94-3DE7FCFB9230}">
                <p14:media xmlns:p14="http://schemas.microsoft.com/office/powerpoint/2010/main" r:embed="rId17"/>
              </p:ext>
            </p:extLst>
          </p:nvPr>
        </p:nvPicPr>
        <p:blipFill>
          <a:blip r:embed="rId31"/>
          <a:stretch>
            <a:fillRect/>
          </a:stretch>
        </p:blipFill>
        <p:spPr>
          <a:xfrm>
            <a:off x="6551488" y="3696494"/>
            <a:ext cx="304800" cy="304800"/>
          </a:xfrm>
          <a:prstGeom prst="rect">
            <a:avLst/>
          </a:prstGeom>
        </p:spPr>
      </p:pic>
      <p:pic>
        <p:nvPicPr>
          <p:cNvPr id="15" name="30002">
            <a:hlinkClick r:id="" action="ppaction://media"/>
          </p:cNvPr>
          <p:cNvPicPr>
            <a:picLocks noChangeAspect="1"/>
          </p:cNvPicPr>
          <p:nvPr>
            <a:audioFile r:link="rId20"/>
            <p:extLst>
              <p:ext uri="{DAA4B4D4-6D71-4841-9C94-3DE7FCFB9230}">
                <p14:media xmlns:p14="http://schemas.microsoft.com/office/powerpoint/2010/main" r:embed="rId19"/>
              </p:ext>
            </p:extLst>
          </p:nvPr>
        </p:nvPicPr>
        <p:blipFill>
          <a:blip r:embed="rId31"/>
          <a:stretch>
            <a:fillRect/>
          </a:stretch>
        </p:blipFill>
        <p:spPr>
          <a:xfrm>
            <a:off x="6551488" y="4053812"/>
            <a:ext cx="304800" cy="304800"/>
          </a:xfrm>
          <a:prstGeom prst="rect">
            <a:avLst/>
          </a:prstGeom>
        </p:spPr>
      </p:pic>
      <p:pic>
        <p:nvPicPr>
          <p:cNvPr id="16" name="30002">
            <a:hlinkClick r:id="" action="ppaction://media"/>
          </p:cNvPr>
          <p:cNvPicPr>
            <a:picLocks noChangeAspect="1"/>
          </p:cNvPicPr>
          <p:nvPr>
            <a:audioFile r:link="rId22"/>
            <p:extLst>
              <p:ext uri="{DAA4B4D4-6D71-4841-9C94-3DE7FCFB9230}">
                <p14:media xmlns:p14="http://schemas.microsoft.com/office/powerpoint/2010/main" r:embed="rId21"/>
              </p:ext>
            </p:extLst>
          </p:nvPr>
        </p:nvPicPr>
        <p:blipFill>
          <a:blip r:embed="rId31"/>
          <a:stretch>
            <a:fillRect/>
          </a:stretch>
        </p:blipFill>
        <p:spPr>
          <a:xfrm>
            <a:off x="6551488" y="4442884"/>
            <a:ext cx="304800" cy="304800"/>
          </a:xfrm>
          <a:prstGeom prst="rect">
            <a:avLst/>
          </a:prstGeom>
        </p:spPr>
      </p:pic>
      <p:pic>
        <p:nvPicPr>
          <p:cNvPr id="17" name="30002">
            <a:hlinkClick r:id="" action="ppaction://media"/>
          </p:cNvPr>
          <p:cNvPicPr>
            <a:picLocks noChangeAspect="1"/>
          </p:cNvPicPr>
          <p:nvPr>
            <a:audioFile r:link="rId24"/>
            <p:extLst>
              <p:ext uri="{DAA4B4D4-6D71-4841-9C94-3DE7FCFB9230}">
                <p14:media xmlns:p14="http://schemas.microsoft.com/office/powerpoint/2010/main" r:embed="rId23"/>
              </p:ext>
            </p:extLst>
          </p:nvPr>
        </p:nvPicPr>
        <p:blipFill>
          <a:blip r:embed="rId31"/>
          <a:stretch>
            <a:fillRect/>
          </a:stretch>
        </p:blipFill>
        <p:spPr>
          <a:xfrm>
            <a:off x="6551488" y="4795505"/>
            <a:ext cx="304800" cy="304800"/>
          </a:xfrm>
          <a:prstGeom prst="rect">
            <a:avLst/>
          </a:prstGeom>
        </p:spPr>
      </p:pic>
      <p:pic>
        <p:nvPicPr>
          <p:cNvPr id="18" name="30002">
            <a:hlinkClick r:id="" action="ppaction://media"/>
          </p:cNvPr>
          <p:cNvPicPr>
            <a:picLocks noChangeAspect="1"/>
          </p:cNvPicPr>
          <p:nvPr>
            <a:audioFile r:link="rId26"/>
            <p:extLst>
              <p:ext uri="{DAA4B4D4-6D71-4841-9C94-3DE7FCFB9230}">
                <p14:media xmlns:p14="http://schemas.microsoft.com/office/powerpoint/2010/main" r:embed="rId25"/>
              </p:ext>
            </p:extLst>
          </p:nvPr>
        </p:nvPicPr>
        <p:blipFill>
          <a:blip r:embed="rId31"/>
          <a:stretch>
            <a:fillRect/>
          </a:stretch>
        </p:blipFill>
        <p:spPr>
          <a:xfrm>
            <a:off x="6551488" y="5182848"/>
            <a:ext cx="304800" cy="304800"/>
          </a:xfrm>
          <a:prstGeom prst="rect">
            <a:avLst/>
          </a:prstGeom>
        </p:spPr>
      </p:pic>
      <p:pic>
        <p:nvPicPr>
          <p:cNvPr id="19" name="30002">
            <a:hlinkClick r:id="" action="ppaction://media"/>
          </p:cNvPr>
          <p:cNvPicPr>
            <a:picLocks noChangeAspect="1"/>
          </p:cNvPicPr>
          <p:nvPr>
            <a:audioFile r:link="rId28"/>
            <p:extLst>
              <p:ext uri="{DAA4B4D4-6D71-4841-9C94-3DE7FCFB9230}">
                <p14:media xmlns:p14="http://schemas.microsoft.com/office/powerpoint/2010/main" r:embed="rId27"/>
              </p:ext>
            </p:extLst>
          </p:nvPr>
        </p:nvPicPr>
        <p:blipFill>
          <a:blip r:embed="rId31"/>
          <a:stretch>
            <a:fillRect/>
          </a:stretch>
        </p:blipFill>
        <p:spPr>
          <a:xfrm>
            <a:off x="6551488" y="5552036"/>
            <a:ext cx="304800" cy="304800"/>
          </a:xfrm>
          <a:prstGeom prst="rect">
            <a:avLst/>
          </a:prstGeom>
        </p:spPr>
      </p:pic>
    </p:spTree>
    <p:extLst>
      <p:ext uri="{BB962C8B-B14F-4D97-AF65-F5344CB8AC3E}">
        <p14:creationId xmlns:p14="http://schemas.microsoft.com/office/powerpoint/2010/main" val="41411640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94"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691" fill="hold"/>
                                        <p:tgtEl>
                                          <p:spTgt spid="7"/>
                                        </p:tgtEl>
                                      </p:cBhvr>
                                    </p:cmd>
                                  </p:childTnLst>
                                </p:cTn>
                              </p:par>
                            </p:childTnLst>
                          </p:cTn>
                        </p:par>
                      </p:childTnLst>
                    </p:cTn>
                  </p:par>
                </p:childTnLst>
              </p:cTn>
              <p:nextCondLst>
                <p:cond evt="onClick" delay="0">
                  <p:tgtEl>
                    <p:spTgt spid="7"/>
                  </p:tgtEl>
                </p:cond>
              </p:nextCondLst>
            </p:seq>
            <p:audio>
              <p:cMediaNode vol="80000">
                <p:cTn id="13" fill="hold" display="0">
                  <p:stCondLst>
                    <p:cond delay="indefinite"/>
                  </p:stCondLst>
                  <p:endCondLst>
                    <p:cond evt="onStopAudio" delay="0">
                      <p:tgtEl>
                        <p:sldTgt/>
                      </p:tgtEl>
                    </p:cond>
                  </p:endCondLst>
                </p:cTn>
                <p:tgtEl>
                  <p:spTgt spid="7"/>
                </p:tgtEl>
              </p:cMediaNode>
            </p:audio>
            <p:seq concurrent="1" nextAc="seek">
              <p:cTn id="14" restart="whenNotActive" fill="hold" evtFilter="cancelBubble" nodeType="interactiveSeq">
                <p:stCondLst>
                  <p:cond evt="onClick" delay="0">
                    <p:tgtEl>
                      <p:spTgt spid="8"/>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691" fill="hold"/>
                                        <p:tgtEl>
                                          <p:spTgt spid="8"/>
                                        </p:tgtEl>
                                      </p:cBhvr>
                                    </p:cmd>
                                  </p:childTnLst>
                                </p:cTn>
                              </p:par>
                            </p:childTnLst>
                          </p:cTn>
                        </p:par>
                      </p:childTnLst>
                    </p:cTn>
                  </p:par>
                </p:childTnLst>
              </p:cTn>
              <p:nextCondLst>
                <p:cond evt="onClick" delay="0">
                  <p:tgtEl>
                    <p:spTgt spid="8"/>
                  </p:tgtEl>
                </p:cond>
              </p:nextCondLst>
            </p:seq>
            <p:audio>
              <p:cMediaNode vol="80000">
                <p:cTn id="19" fill="hold" display="0">
                  <p:stCondLst>
                    <p:cond delay="indefinite"/>
                  </p:stCondLst>
                  <p:endCondLst>
                    <p:cond evt="onStopAudio" delay="0">
                      <p:tgtEl>
                        <p:sldTgt/>
                      </p:tgtEl>
                    </p:cond>
                  </p:endCondLst>
                </p:cTn>
                <p:tgtEl>
                  <p:spTgt spid="8"/>
                </p:tgtEl>
              </p:cMediaNode>
            </p:audio>
            <p:seq concurrent="1" nextAc="seek">
              <p:cTn id="20" restart="whenNotActive" fill="hold" evtFilter="cancelBubble" nodeType="interactiveSeq">
                <p:stCondLst>
                  <p:cond evt="onClick" delay="0">
                    <p:tgtEl>
                      <p:spTgt spid="9"/>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1691" fill="hold"/>
                                        <p:tgtEl>
                                          <p:spTgt spid="9"/>
                                        </p:tgtEl>
                                      </p:cBhvr>
                                    </p:cmd>
                                  </p:childTnLst>
                                </p:cTn>
                              </p:par>
                            </p:childTnLst>
                          </p:cTn>
                        </p:par>
                      </p:childTnLst>
                    </p:cTn>
                  </p:par>
                </p:childTnLst>
              </p:cTn>
              <p:nextCondLst>
                <p:cond evt="onClick" delay="0">
                  <p:tgtEl>
                    <p:spTgt spid="9"/>
                  </p:tgtEl>
                </p:cond>
              </p:nextCondLst>
            </p:seq>
            <p:audio>
              <p:cMediaNode vol="80000">
                <p:cTn id="25" fill="hold" display="0">
                  <p:stCondLst>
                    <p:cond delay="indefinite"/>
                  </p:stCondLst>
                  <p:endCondLst>
                    <p:cond evt="onStopAudio" delay="0">
                      <p:tgtEl>
                        <p:sldTgt/>
                      </p:tgtEl>
                    </p:cond>
                  </p:endCondLst>
                </p:cTn>
                <p:tgtEl>
                  <p:spTgt spid="9"/>
                </p:tgtEl>
              </p:cMediaNode>
            </p:audio>
            <p:seq concurrent="1" nextAc="seek">
              <p:cTn id="26" restart="whenNotActive" fill="hold" evtFilter="cancelBubble" nodeType="interactiveSeq">
                <p:stCondLst>
                  <p:cond evt="onClick" delay="0">
                    <p:tgtEl>
                      <p:spTgt spid="10"/>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1691" fill="hold"/>
                                        <p:tgtEl>
                                          <p:spTgt spid="10"/>
                                        </p:tgtEl>
                                      </p:cBhvr>
                                    </p:cmd>
                                  </p:childTnLst>
                                </p:cTn>
                              </p:par>
                            </p:childTnLst>
                          </p:cTn>
                        </p:par>
                      </p:childTnLst>
                    </p:cTn>
                  </p:par>
                </p:childTnLst>
              </p:cTn>
              <p:nextCondLst>
                <p:cond evt="onClick" delay="0">
                  <p:tgtEl>
                    <p:spTgt spid="10"/>
                  </p:tgtEl>
                </p:cond>
              </p:nextCondLst>
            </p:seq>
            <p:audio>
              <p:cMediaNode vol="80000">
                <p:cTn id="31" fill="hold" display="0">
                  <p:stCondLst>
                    <p:cond delay="indefinite"/>
                  </p:stCondLst>
                  <p:endCondLst>
                    <p:cond evt="onStopAudio" delay="0">
                      <p:tgtEl>
                        <p:sldTgt/>
                      </p:tgtEl>
                    </p:cond>
                  </p:endCondLst>
                </p:cTn>
                <p:tgtEl>
                  <p:spTgt spid="10"/>
                </p:tgtEl>
              </p:cMediaNode>
            </p:audio>
            <p:seq concurrent="1" nextAc="seek">
              <p:cTn id="32" restart="whenNotActive" fill="hold" evtFilter="cancelBubble" nodeType="interactiveSeq">
                <p:stCondLst>
                  <p:cond evt="onClick" delay="0">
                    <p:tgtEl>
                      <p:spTgt spid="11"/>
                    </p:tgtEl>
                  </p:cond>
                </p:stCondLst>
                <p:endSync evt="end" delay="0">
                  <p:rtn val="all"/>
                </p:endSync>
                <p:childTnLst>
                  <p:par>
                    <p:cTn id="33" fill="hold">
                      <p:stCondLst>
                        <p:cond delay="0"/>
                      </p:stCondLst>
                      <p:childTnLst>
                        <p:par>
                          <p:cTn id="34" fill="hold">
                            <p:stCondLst>
                              <p:cond delay="0"/>
                            </p:stCondLst>
                            <p:childTnLst>
                              <p:par>
                                <p:cTn id="35" presetID="1" presetClass="mediacall" presetSubtype="0" fill="hold" nodeType="clickEffect">
                                  <p:stCondLst>
                                    <p:cond delay="0"/>
                                  </p:stCondLst>
                                  <p:childTnLst>
                                    <p:cmd type="call" cmd="playFrom(0.0)">
                                      <p:cBhvr>
                                        <p:cTn id="36" dur="1691" fill="hold"/>
                                        <p:tgtEl>
                                          <p:spTgt spid="11"/>
                                        </p:tgtEl>
                                      </p:cBhvr>
                                    </p:cmd>
                                  </p:childTnLst>
                                </p:cTn>
                              </p:par>
                            </p:childTnLst>
                          </p:cTn>
                        </p:par>
                      </p:childTnLst>
                    </p:cTn>
                  </p:par>
                </p:childTnLst>
              </p:cTn>
              <p:nextCondLst>
                <p:cond evt="onClick" delay="0">
                  <p:tgtEl>
                    <p:spTgt spid="11"/>
                  </p:tgtEl>
                </p:cond>
              </p:nextCondLst>
            </p:seq>
            <p:audio>
              <p:cMediaNode vol="80000">
                <p:cTn id="37" fill="hold" display="0">
                  <p:stCondLst>
                    <p:cond delay="indefinite"/>
                  </p:stCondLst>
                  <p:endCondLst>
                    <p:cond evt="onStopAudio" delay="0">
                      <p:tgtEl>
                        <p:sldTgt/>
                      </p:tgtEl>
                    </p:cond>
                  </p:endCondLst>
                </p:cTn>
                <p:tgtEl>
                  <p:spTgt spid="11"/>
                </p:tgtEl>
              </p:cMediaNode>
            </p:audio>
            <p:seq concurrent="1" nextAc="seek">
              <p:cTn id="38" restart="whenNotActive" fill="hold" evtFilter="cancelBubble" nodeType="interactiveSeq">
                <p:stCondLst>
                  <p:cond evt="onClick" delay="0">
                    <p:tgtEl>
                      <p:spTgt spid="12"/>
                    </p:tgtEl>
                  </p:cond>
                </p:stCondLst>
                <p:endSync evt="end" delay="0">
                  <p:rtn val="all"/>
                </p:endSync>
                <p:childTnLst>
                  <p:par>
                    <p:cTn id="39" fill="hold">
                      <p:stCondLst>
                        <p:cond delay="0"/>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1691" fill="hold"/>
                                        <p:tgtEl>
                                          <p:spTgt spid="12"/>
                                        </p:tgtEl>
                                      </p:cBhvr>
                                    </p:cmd>
                                  </p:childTnLst>
                                </p:cTn>
                              </p:par>
                            </p:childTnLst>
                          </p:cTn>
                        </p:par>
                      </p:childTnLst>
                    </p:cTn>
                  </p:par>
                </p:childTnLst>
              </p:cTn>
              <p:nextCondLst>
                <p:cond evt="onClick" delay="0">
                  <p:tgtEl>
                    <p:spTgt spid="12"/>
                  </p:tgtEl>
                </p:cond>
              </p:nextCondLst>
            </p:seq>
            <p:audio>
              <p:cMediaNode vol="80000">
                <p:cTn id="43" fill="hold" display="0">
                  <p:stCondLst>
                    <p:cond delay="indefinite"/>
                  </p:stCondLst>
                  <p:endCondLst>
                    <p:cond evt="onStopAudio" delay="0">
                      <p:tgtEl>
                        <p:sldTgt/>
                      </p:tgtEl>
                    </p:cond>
                  </p:endCondLst>
                </p:cTn>
                <p:tgtEl>
                  <p:spTgt spid="12"/>
                </p:tgtEl>
              </p:cMediaNode>
            </p:audio>
            <p:seq concurrent="1" nextAc="seek">
              <p:cTn id="44" restart="whenNotActive" fill="hold" evtFilter="cancelBubble" nodeType="interactiveSeq">
                <p:stCondLst>
                  <p:cond evt="onClick" delay="0">
                    <p:tgtEl>
                      <p:spTgt spid="13"/>
                    </p:tgtEl>
                  </p:cond>
                </p:stCondLst>
                <p:endSync evt="end" delay="0">
                  <p:rtn val="all"/>
                </p:endSync>
                <p:childTnLst>
                  <p:par>
                    <p:cTn id="45" fill="hold">
                      <p:stCondLst>
                        <p:cond delay="0"/>
                      </p:stCondLst>
                      <p:childTnLst>
                        <p:par>
                          <p:cTn id="46" fill="hold">
                            <p:stCondLst>
                              <p:cond delay="0"/>
                            </p:stCondLst>
                            <p:childTnLst>
                              <p:par>
                                <p:cTn id="47" presetID="1" presetClass="mediacall" presetSubtype="0" fill="hold" nodeType="clickEffect">
                                  <p:stCondLst>
                                    <p:cond delay="0"/>
                                  </p:stCondLst>
                                  <p:childTnLst>
                                    <p:cmd type="call" cmd="playFrom(0.0)">
                                      <p:cBhvr>
                                        <p:cTn id="48" dur="2789" fill="hold"/>
                                        <p:tgtEl>
                                          <p:spTgt spid="13"/>
                                        </p:tgtEl>
                                      </p:cBhvr>
                                    </p:cmd>
                                  </p:childTnLst>
                                </p:cTn>
                              </p:par>
                            </p:childTnLst>
                          </p:cTn>
                        </p:par>
                      </p:childTnLst>
                    </p:cTn>
                  </p:par>
                </p:childTnLst>
              </p:cTn>
              <p:nextCondLst>
                <p:cond evt="onClick" delay="0">
                  <p:tgtEl>
                    <p:spTgt spid="13"/>
                  </p:tgtEl>
                </p:cond>
              </p:nextCondLst>
            </p:seq>
            <p:audio>
              <p:cMediaNode vol="80000">
                <p:cTn id="49" fill="hold" display="0">
                  <p:stCondLst>
                    <p:cond delay="indefinite"/>
                  </p:stCondLst>
                  <p:endCondLst>
                    <p:cond evt="onStopAudio" delay="0">
                      <p:tgtEl>
                        <p:sldTgt/>
                      </p:tgtEl>
                    </p:cond>
                  </p:endCondLst>
                </p:cTn>
                <p:tgtEl>
                  <p:spTgt spid="13"/>
                </p:tgtEl>
              </p:cMediaNode>
            </p:audio>
            <p:seq concurrent="1" nextAc="seek">
              <p:cTn id="50" restart="whenNotActive" fill="hold" evtFilter="cancelBubble" nodeType="interactiveSeq">
                <p:stCondLst>
                  <p:cond evt="onClick" delay="0">
                    <p:tgtEl>
                      <p:spTgt spid="14"/>
                    </p:tgtEl>
                  </p:cond>
                </p:stCondLst>
                <p:endSync evt="end" delay="0">
                  <p:rtn val="all"/>
                </p:endSync>
                <p:childTnLst>
                  <p:par>
                    <p:cTn id="51" fill="hold">
                      <p:stCondLst>
                        <p:cond delay="0"/>
                      </p:stCondLst>
                      <p:childTnLst>
                        <p:par>
                          <p:cTn id="52" fill="hold">
                            <p:stCondLst>
                              <p:cond delay="0"/>
                            </p:stCondLst>
                            <p:childTnLst>
                              <p:par>
                                <p:cTn id="53" presetID="1" presetClass="mediacall" presetSubtype="0" fill="hold" nodeType="clickEffect">
                                  <p:stCondLst>
                                    <p:cond delay="0"/>
                                  </p:stCondLst>
                                  <p:childTnLst>
                                    <p:cmd type="call" cmd="playFrom(0.0)">
                                      <p:cBhvr>
                                        <p:cTn id="54" dur="2783" fill="hold"/>
                                        <p:tgtEl>
                                          <p:spTgt spid="14"/>
                                        </p:tgtEl>
                                      </p:cBhvr>
                                    </p:cmd>
                                  </p:childTnLst>
                                </p:cTn>
                              </p:par>
                            </p:childTnLst>
                          </p:cTn>
                        </p:par>
                      </p:childTnLst>
                    </p:cTn>
                  </p:par>
                </p:childTnLst>
              </p:cTn>
              <p:nextCondLst>
                <p:cond evt="onClick" delay="0">
                  <p:tgtEl>
                    <p:spTgt spid="14"/>
                  </p:tgtEl>
                </p:cond>
              </p:nextCondLst>
            </p:seq>
            <p:audio>
              <p:cMediaNode vol="80000">
                <p:cTn id="55" fill="hold" display="0">
                  <p:stCondLst>
                    <p:cond delay="indefinite"/>
                  </p:stCondLst>
                  <p:endCondLst>
                    <p:cond evt="onStopAudio" delay="0">
                      <p:tgtEl>
                        <p:sldTgt/>
                      </p:tgtEl>
                    </p:cond>
                  </p:endCondLst>
                </p:cTn>
                <p:tgtEl>
                  <p:spTgt spid="14"/>
                </p:tgtEl>
              </p:cMediaNode>
            </p:audio>
            <p:seq concurrent="1" nextAc="seek">
              <p:cTn id="56" restart="whenNotActive" fill="hold" evtFilter="cancelBubble" nodeType="interactiveSeq">
                <p:stCondLst>
                  <p:cond evt="onClick" delay="0">
                    <p:tgtEl>
                      <p:spTgt spid="15"/>
                    </p:tgtEl>
                  </p:cond>
                </p:stCondLst>
                <p:endSync evt="end" delay="0">
                  <p:rtn val="all"/>
                </p:endSync>
                <p:childTnLst>
                  <p:par>
                    <p:cTn id="57" fill="hold">
                      <p:stCondLst>
                        <p:cond delay="0"/>
                      </p:stCondLst>
                      <p:childTnLst>
                        <p:par>
                          <p:cTn id="58" fill="hold">
                            <p:stCondLst>
                              <p:cond delay="0"/>
                            </p:stCondLst>
                            <p:childTnLst>
                              <p:par>
                                <p:cTn id="59" presetID="1" presetClass="mediacall" presetSubtype="0" fill="hold" nodeType="clickEffect">
                                  <p:stCondLst>
                                    <p:cond delay="0"/>
                                  </p:stCondLst>
                                  <p:childTnLst>
                                    <p:cmd type="call" cmd="playFrom(0.0)">
                                      <p:cBhvr>
                                        <p:cTn id="60" dur="2783" fill="hold"/>
                                        <p:tgtEl>
                                          <p:spTgt spid="15"/>
                                        </p:tgtEl>
                                      </p:cBhvr>
                                    </p:cmd>
                                  </p:childTnLst>
                                </p:cTn>
                              </p:par>
                            </p:childTnLst>
                          </p:cTn>
                        </p:par>
                      </p:childTnLst>
                    </p:cTn>
                  </p:par>
                </p:childTnLst>
              </p:cTn>
              <p:nextCondLst>
                <p:cond evt="onClick" delay="0">
                  <p:tgtEl>
                    <p:spTgt spid="15"/>
                  </p:tgtEl>
                </p:cond>
              </p:nextCondLst>
            </p:seq>
            <p:audio>
              <p:cMediaNode vol="80000">
                <p:cTn id="61" fill="hold" display="0">
                  <p:stCondLst>
                    <p:cond delay="indefinite"/>
                  </p:stCondLst>
                  <p:endCondLst>
                    <p:cond evt="onStopAudio" delay="0">
                      <p:tgtEl>
                        <p:sldTgt/>
                      </p:tgtEl>
                    </p:cond>
                  </p:endCondLst>
                </p:cTn>
                <p:tgtEl>
                  <p:spTgt spid="15"/>
                </p:tgtEl>
              </p:cMediaNode>
            </p:audio>
            <p:seq concurrent="1" nextAc="seek">
              <p:cTn id="62" restart="whenNotActive" fill="hold" evtFilter="cancelBubble" nodeType="interactiveSeq">
                <p:stCondLst>
                  <p:cond evt="onClick" delay="0">
                    <p:tgtEl>
                      <p:spTgt spid="16"/>
                    </p:tgtEl>
                  </p:cond>
                </p:stCondLst>
                <p:endSync evt="end" delay="0">
                  <p:rtn val="all"/>
                </p:endSync>
                <p:childTnLst>
                  <p:par>
                    <p:cTn id="63" fill="hold">
                      <p:stCondLst>
                        <p:cond delay="0"/>
                      </p:stCondLst>
                      <p:childTnLst>
                        <p:par>
                          <p:cTn id="64" fill="hold">
                            <p:stCondLst>
                              <p:cond delay="0"/>
                            </p:stCondLst>
                            <p:childTnLst>
                              <p:par>
                                <p:cTn id="65" presetID="1" presetClass="mediacall" presetSubtype="0" fill="hold" nodeType="clickEffect">
                                  <p:stCondLst>
                                    <p:cond delay="0"/>
                                  </p:stCondLst>
                                  <p:childTnLst>
                                    <p:cmd type="call" cmd="playFrom(0.0)">
                                      <p:cBhvr>
                                        <p:cTn id="66" dur="2783" fill="hold"/>
                                        <p:tgtEl>
                                          <p:spTgt spid="16"/>
                                        </p:tgtEl>
                                      </p:cBhvr>
                                    </p:cmd>
                                  </p:childTnLst>
                                </p:cTn>
                              </p:par>
                            </p:childTnLst>
                          </p:cTn>
                        </p:par>
                      </p:childTnLst>
                    </p:cTn>
                  </p:par>
                </p:childTnLst>
              </p:cTn>
              <p:nextCondLst>
                <p:cond evt="onClick" delay="0">
                  <p:tgtEl>
                    <p:spTgt spid="16"/>
                  </p:tgtEl>
                </p:cond>
              </p:nextCondLst>
            </p:seq>
            <p:audio>
              <p:cMediaNode vol="80000">
                <p:cTn id="67" fill="hold" display="0">
                  <p:stCondLst>
                    <p:cond delay="indefinite"/>
                  </p:stCondLst>
                  <p:endCondLst>
                    <p:cond evt="onStopAudio" delay="0">
                      <p:tgtEl>
                        <p:sldTgt/>
                      </p:tgtEl>
                    </p:cond>
                  </p:endCondLst>
                </p:cTn>
                <p:tgtEl>
                  <p:spTgt spid="16"/>
                </p:tgtEl>
              </p:cMediaNode>
            </p:audio>
            <p:seq concurrent="1" nextAc="seek">
              <p:cTn id="68" restart="whenNotActive" fill="hold" evtFilter="cancelBubble" nodeType="interactiveSeq">
                <p:stCondLst>
                  <p:cond evt="onClick" delay="0">
                    <p:tgtEl>
                      <p:spTgt spid="17"/>
                    </p:tgtEl>
                  </p:cond>
                </p:stCondLst>
                <p:endSync evt="end" delay="0">
                  <p:rtn val="all"/>
                </p:endSync>
                <p:childTnLst>
                  <p:par>
                    <p:cTn id="69" fill="hold">
                      <p:stCondLst>
                        <p:cond delay="0"/>
                      </p:stCondLst>
                      <p:childTnLst>
                        <p:par>
                          <p:cTn id="70" fill="hold">
                            <p:stCondLst>
                              <p:cond delay="0"/>
                            </p:stCondLst>
                            <p:childTnLst>
                              <p:par>
                                <p:cTn id="71" presetID="1" presetClass="mediacall" presetSubtype="0" fill="hold" nodeType="clickEffect">
                                  <p:stCondLst>
                                    <p:cond delay="0"/>
                                  </p:stCondLst>
                                  <p:childTnLst>
                                    <p:cmd type="call" cmd="playFrom(0.0)">
                                      <p:cBhvr>
                                        <p:cTn id="72" dur="2783" fill="hold"/>
                                        <p:tgtEl>
                                          <p:spTgt spid="17"/>
                                        </p:tgtEl>
                                      </p:cBhvr>
                                    </p:cmd>
                                  </p:childTnLst>
                                </p:cTn>
                              </p:par>
                            </p:childTnLst>
                          </p:cTn>
                        </p:par>
                      </p:childTnLst>
                    </p:cTn>
                  </p:par>
                </p:childTnLst>
              </p:cTn>
              <p:nextCondLst>
                <p:cond evt="onClick" delay="0">
                  <p:tgtEl>
                    <p:spTgt spid="17"/>
                  </p:tgtEl>
                </p:cond>
              </p:nextCondLst>
            </p:seq>
            <p:audio>
              <p:cMediaNode vol="80000">
                <p:cTn id="73" fill="hold" display="0">
                  <p:stCondLst>
                    <p:cond delay="indefinite"/>
                  </p:stCondLst>
                  <p:endCondLst>
                    <p:cond evt="onStopAudio" delay="0">
                      <p:tgtEl>
                        <p:sldTgt/>
                      </p:tgtEl>
                    </p:cond>
                  </p:endCondLst>
                </p:cTn>
                <p:tgtEl>
                  <p:spTgt spid="17"/>
                </p:tgtEl>
              </p:cMediaNode>
            </p:audio>
            <p:seq concurrent="1" nextAc="seek">
              <p:cTn id="74" restart="whenNotActive" fill="hold" evtFilter="cancelBubble" nodeType="interactiveSeq">
                <p:stCondLst>
                  <p:cond evt="onClick" delay="0">
                    <p:tgtEl>
                      <p:spTgt spid="18"/>
                    </p:tgtEl>
                  </p:cond>
                </p:stCondLst>
                <p:endSync evt="end" delay="0">
                  <p:rtn val="all"/>
                </p:endSync>
                <p:childTnLst>
                  <p:par>
                    <p:cTn id="75" fill="hold">
                      <p:stCondLst>
                        <p:cond delay="0"/>
                      </p:stCondLst>
                      <p:childTnLst>
                        <p:par>
                          <p:cTn id="76" fill="hold">
                            <p:stCondLst>
                              <p:cond delay="0"/>
                            </p:stCondLst>
                            <p:childTnLst>
                              <p:par>
                                <p:cTn id="77" presetID="1" presetClass="mediacall" presetSubtype="0" fill="hold" nodeType="clickEffect">
                                  <p:stCondLst>
                                    <p:cond delay="0"/>
                                  </p:stCondLst>
                                  <p:childTnLst>
                                    <p:cmd type="call" cmd="playFrom(0.0)">
                                      <p:cBhvr>
                                        <p:cTn id="78" dur="2783" fill="hold"/>
                                        <p:tgtEl>
                                          <p:spTgt spid="18"/>
                                        </p:tgtEl>
                                      </p:cBhvr>
                                    </p:cmd>
                                  </p:childTnLst>
                                </p:cTn>
                              </p:par>
                            </p:childTnLst>
                          </p:cTn>
                        </p:par>
                      </p:childTnLst>
                    </p:cTn>
                  </p:par>
                </p:childTnLst>
              </p:cTn>
              <p:nextCondLst>
                <p:cond evt="onClick" delay="0">
                  <p:tgtEl>
                    <p:spTgt spid="18"/>
                  </p:tgtEl>
                </p:cond>
              </p:nextCondLst>
            </p:seq>
            <p:audio>
              <p:cMediaNode vol="80000">
                <p:cTn id="79" fill="hold" display="0">
                  <p:stCondLst>
                    <p:cond delay="indefinite"/>
                  </p:stCondLst>
                  <p:endCondLst>
                    <p:cond evt="onStopAudio" delay="0">
                      <p:tgtEl>
                        <p:sldTgt/>
                      </p:tgtEl>
                    </p:cond>
                  </p:endCondLst>
                </p:cTn>
                <p:tgtEl>
                  <p:spTgt spid="18"/>
                </p:tgtEl>
              </p:cMediaNode>
            </p:audio>
            <p:seq concurrent="1" nextAc="seek">
              <p:cTn id="80" restart="whenNotActive" fill="hold" evtFilter="cancelBubble" nodeType="interactiveSeq">
                <p:stCondLst>
                  <p:cond evt="onClick" delay="0">
                    <p:tgtEl>
                      <p:spTgt spid="19"/>
                    </p:tgtEl>
                  </p:cond>
                </p:stCondLst>
                <p:endSync evt="end" delay="0">
                  <p:rtn val="all"/>
                </p:endSync>
                <p:childTnLst>
                  <p:par>
                    <p:cTn id="81" fill="hold">
                      <p:stCondLst>
                        <p:cond delay="0"/>
                      </p:stCondLst>
                      <p:childTnLst>
                        <p:par>
                          <p:cTn id="82" fill="hold">
                            <p:stCondLst>
                              <p:cond delay="0"/>
                            </p:stCondLst>
                            <p:childTnLst>
                              <p:par>
                                <p:cTn id="83" presetID="1" presetClass="mediacall" presetSubtype="0" fill="hold" nodeType="clickEffect">
                                  <p:stCondLst>
                                    <p:cond delay="0"/>
                                  </p:stCondLst>
                                  <p:childTnLst>
                                    <p:cmd type="call" cmd="playFrom(0.0)">
                                      <p:cBhvr>
                                        <p:cTn id="84" dur="2783" fill="hold"/>
                                        <p:tgtEl>
                                          <p:spTgt spid="19"/>
                                        </p:tgtEl>
                                      </p:cBhvr>
                                    </p:cmd>
                                  </p:childTnLst>
                                </p:cTn>
                              </p:par>
                            </p:childTnLst>
                          </p:cTn>
                        </p:par>
                      </p:childTnLst>
                    </p:cTn>
                  </p:par>
                </p:childTnLst>
              </p:cTn>
              <p:nextCondLst>
                <p:cond evt="onClick" delay="0">
                  <p:tgtEl>
                    <p:spTgt spid="19"/>
                  </p:tgtEl>
                </p:cond>
              </p:nextCondLst>
            </p:seq>
            <p:audio>
              <p:cMediaNode vol="80000">
                <p:cTn id="85" fill="hold" display="0">
                  <p:stCondLst>
                    <p:cond delay="indefinite"/>
                  </p:stCondLst>
                  <p:endCondLst>
                    <p:cond evt="onStopAudio" delay="0">
                      <p:tgtEl>
                        <p:sldTgt/>
                      </p:tgtEl>
                    </p:cond>
                  </p:endCondLst>
                </p:cTn>
                <p:tgtEl>
                  <p:spTgt spid="19"/>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Conclusion</a:t>
            </a:r>
            <a:endParaRPr lang="zh-TW" altLang="en-US" b="1" dirty="0">
              <a:latin typeface="+mn-lt"/>
            </a:endParaRPr>
          </a:p>
        </p:txBody>
      </p:sp>
      <p:sp>
        <p:nvSpPr>
          <p:cNvPr id="3" name="內容版面配置區 2"/>
          <p:cNvSpPr>
            <a:spLocks noGrp="1"/>
          </p:cNvSpPr>
          <p:nvPr>
            <p:ph idx="1"/>
          </p:nvPr>
        </p:nvSpPr>
        <p:spPr/>
        <p:txBody>
          <a:bodyPr>
            <a:normAutofit/>
          </a:bodyPr>
          <a:lstStyle/>
          <a:p>
            <a:r>
              <a:rPr lang="en-US" altLang="zh-TW" dirty="0" smtClean="0"/>
              <a:t>PDCNN efficiently extends the effective receptive filed and reduces the network size requirement.</a:t>
            </a:r>
          </a:p>
          <a:p>
            <a:r>
              <a:rPr lang="en-US" altLang="zh-TW" dirty="0" smtClean="0"/>
              <a:t>Cascaded structure simultaneously models long- and short-term correlation well.</a:t>
            </a:r>
          </a:p>
          <a:p>
            <a:r>
              <a:rPr lang="en-US" altLang="zh-TW" dirty="0"/>
              <a:t>Pitch controllability</a:t>
            </a:r>
          </a:p>
          <a:p>
            <a:pPr lvl="1"/>
            <a:r>
              <a:rPr lang="en-US" altLang="zh-TW" dirty="0" err="1"/>
              <a:t>QPNet</a:t>
            </a:r>
            <a:r>
              <a:rPr lang="en-US" altLang="zh-TW" dirty="0"/>
              <a:t> significantly outperforms </a:t>
            </a:r>
            <a:r>
              <a:rPr lang="en-US" altLang="zh-TW" dirty="0" err="1"/>
              <a:t>WNf</a:t>
            </a:r>
            <a:r>
              <a:rPr lang="en-US" altLang="zh-TW" dirty="0"/>
              <a:t> and </a:t>
            </a:r>
            <a:r>
              <a:rPr lang="en-US" altLang="zh-TW" dirty="0" err="1" smtClean="0"/>
              <a:t>WNc</a:t>
            </a:r>
            <a:endParaRPr lang="en-US" altLang="zh-TW" dirty="0" smtClean="0"/>
          </a:p>
          <a:p>
            <a:r>
              <a:rPr lang="en-US" altLang="zh-TW" dirty="0" smtClean="0"/>
              <a:t>Speech quality</a:t>
            </a:r>
          </a:p>
          <a:p>
            <a:pPr lvl="1"/>
            <a:r>
              <a:rPr lang="en-US" altLang="zh-TW" dirty="0" err="1" smtClean="0"/>
              <a:t>QPNet</a:t>
            </a:r>
            <a:r>
              <a:rPr lang="en-US" altLang="zh-TW" dirty="0" smtClean="0"/>
              <a:t> outperforms same-sized WN (</a:t>
            </a:r>
            <a:r>
              <a:rPr lang="en-US" altLang="zh-TW" dirty="0" err="1" smtClean="0"/>
              <a:t>WNc</a:t>
            </a:r>
            <a:r>
              <a:rPr lang="en-US" altLang="zh-TW" dirty="0" smtClean="0"/>
              <a:t>)</a:t>
            </a:r>
          </a:p>
          <a:p>
            <a:pPr lvl="1"/>
            <a:r>
              <a:rPr lang="en-US" altLang="zh-TW" dirty="0" err="1" smtClean="0"/>
              <a:t>QPNet</a:t>
            </a:r>
            <a:r>
              <a:rPr lang="en-US" altLang="zh-TW" dirty="0" smtClean="0"/>
              <a:t> is comparable with double-sized WN (</a:t>
            </a:r>
            <a:r>
              <a:rPr lang="en-US" altLang="zh-TW" dirty="0" err="1" smtClean="0"/>
              <a:t>WNf</a:t>
            </a:r>
            <a:r>
              <a:rPr lang="en-US" altLang="zh-TW" dirty="0" smtClean="0"/>
              <a:t>)</a:t>
            </a:r>
          </a:p>
          <a:p>
            <a:pPr marL="457200" lvl="1" indent="0">
              <a:buNone/>
            </a:pPr>
            <a:endParaRPr lang="en-US" altLang="zh-TW" dirty="0" smtClean="0"/>
          </a:p>
          <a:p>
            <a:pPr lvl="1"/>
            <a:endParaRPr lang="en-US" altLang="zh-TW" dirty="0" smtClean="0"/>
          </a:p>
          <a:p>
            <a:endParaRPr lang="en-US" altLang="zh-TW" dirty="0" smtClean="0"/>
          </a:p>
          <a:p>
            <a:pPr lvl="1"/>
            <a:endParaRPr lang="en-US" altLang="zh-TW" dirty="0" smtClean="0"/>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41</a:t>
            </a:fld>
            <a:endParaRPr lang="zh-TW" altLang="en-US"/>
          </a:p>
        </p:txBody>
      </p:sp>
    </p:spTree>
    <p:extLst>
      <p:ext uri="{BB962C8B-B14F-4D97-AF65-F5344CB8AC3E}">
        <p14:creationId xmlns:p14="http://schemas.microsoft.com/office/powerpoint/2010/main" val="380607554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81794" y="1872325"/>
            <a:ext cx="7886700" cy="2813265"/>
          </a:xfrm>
        </p:spPr>
        <p:txBody>
          <a:bodyPr/>
          <a:lstStyle/>
          <a:p>
            <a:pPr algn="ctr"/>
            <a:r>
              <a:rPr lang="en-US" altLang="zh-TW" b="1" dirty="0" smtClean="0">
                <a:latin typeface="+mn-lt"/>
              </a:rPr>
              <a:t>Thank you for your attention !</a:t>
            </a:r>
            <a:br>
              <a:rPr lang="en-US" altLang="zh-TW" b="1" dirty="0" smtClean="0">
                <a:latin typeface="+mn-lt"/>
              </a:rPr>
            </a:br>
            <a:r>
              <a:rPr lang="en-US" altLang="zh-TW" b="1" dirty="0" smtClean="0">
                <a:latin typeface="+mn-lt"/>
              </a:rPr>
              <a:t/>
            </a:r>
            <a:br>
              <a:rPr lang="en-US" altLang="zh-TW" b="1" dirty="0" smtClean="0">
                <a:latin typeface="+mn-lt"/>
              </a:rPr>
            </a:br>
            <a:r>
              <a:rPr lang="en-US" sz="2400" dirty="0" smtClean="0">
                <a:hlinkClick r:id="rId2"/>
              </a:rPr>
              <a:t>https</a:t>
            </a:r>
            <a:r>
              <a:rPr lang="en-US" sz="2400" dirty="0">
                <a:hlinkClick r:id="rId2"/>
              </a:rPr>
              <a:t>://bigpon.github.io/QuasiPeriodicWaveNet_demo/</a:t>
            </a:r>
            <a:endParaRPr lang="zh-TW" altLang="en-US" sz="2400" dirty="0">
              <a:latin typeface="+mn-lt"/>
            </a:endParaRPr>
          </a:p>
        </p:txBody>
      </p:sp>
      <p:sp>
        <p:nvSpPr>
          <p:cNvPr id="5" name="投影片編號版面配置區 4"/>
          <p:cNvSpPr>
            <a:spLocks noGrp="1"/>
          </p:cNvSpPr>
          <p:nvPr>
            <p:ph type="sldNum" sz="quarter" idx="12"/>
          </p:nvPr>
        </p:nvSpPr>
        <p:spPr/>
        <p:txBody>
          <a:bodyPr/>
          <a:lstStyle/>
          <a:p>
            <a:fld id="{CECD2910-5291-4215-A14B-1E9C42171ABB}" type="slidenum">
              <a:rPr lang="zh-TW" altLang="en-US" smtClean="0"/>
              <a:t>42</a:t>
            </a:fld>
            <a:endParaRPr lang="zh-TW" altLang="en-US"/>
          </a:p>
        </p:txBody>
      </p:sp>
      <p:pic>
        <p:nvPicPr>
          <p:cNvPr id="6" name="Picture 2" descr="https://upload.wikimedia.org/wikipedia/en/0/0e/Logonu.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2646" y="5288271"/>
            <a:ext cx="1344120" cy="921323"/>
          </a:xfrm>
          <a:prstGeom prst="rect">
            <a:avLst/>
          </a:prstGeom>
          <a:noFill/>
          <a:extLst>
            <a:ext uri="{909E8E84-426E-40DD-AFC4-6F175D3DCCD1}">
              <a14:hiddenFill xmlns:a14="http://schemas.microsoft.com/office/drawing/2010/main">
                <a:solidFill>
                  <a:srgbClr val="FFFFFF"/>
                </a:solidFill>
              </a14:hiddenFill>
            </a:ext>
          </a:extLst>
        </p:spPr>
      </p:pic>
      <p:pic>
        <p:nvPicPr>
          <p:cNvPr id="3" name="圖片 2"/>
          <p:cNvPicPr>
            <a:picLocks noChangeAspect="1"/>
          </p:cNvPicPr>
          <p:nvPr/>
        </p:nvPicPr>
        <p:blipFill>
          <a:blip r:embed="rId4"/>
          <a:stretch>
            <a:fillRect/>
          </a:stretch>
        </p:blipFill>
        <p:spPr>
          <a:xfrm>
            <a:off x="3624036" y="4287850"/>
            <a:ext cx="1802215" cy="1802215"/>
          </a:xfrm>
          <a:prstGeom prst="rect">
            <a:avLst/>
          </a:prstGeom>
        </p:spPr>
      </p:pic>
    </p:spTree>
    <p:extLst>
      <p:ext uri="{BB962C8B-B14F-4D97-AF65-F5344CB8AC3E}">
        <p14:creationId xmlns:p14="http://schemas.microsoft.com/office/powerpoint/2010/main" val="12235269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solidFill>
                  <a:prstClr val="black"/>
                </a:solidFill>
                <a:latin typeface="Calibri" panose="020F0502020204030204"/>
              </a:rPr>
              <a:t>Quasi-periodic signal</a:t>
            </a:r>
            <a:endParaRPr lang="zh-TW" altLang="en-US" sz="4000" b="1" dirty="0"/>
          </a:p>
        </p:txBody>
      </p:sp>
      <p:sp>
        <p:nvSpPr>
          <p:cNvPr id="3" name="內容版面配置區 2"/>
          <p:cNvSpPr>
            <a:spLocks noGrp="1"/>
          </p:cNvSpPr>
          <p:nvPr>
            <p:ph idx="1"/>
          </p:nvPr>
        </p:nvSpPr>
        <p:spPr/>
        <p:txBody>
          <a:bodyPr>
            <a:normAutofit/>
          </a:bodyPr>
          <a:lstStyle/>
          <a:p>
            <a:r>
              <a:rPr lang="en-US" altLang="zh-TW" b="1" dirty="0" smtClean="0"/>
              <a:t>Voiced</a:t>
            </a:r>
            <a:r>
              <a:rPr lang="en-US" altLang="zh-TW" dirty="0" smtClean="0"/>
              <a:t> speech (</a:t>
            </a:r>
            <a:r>
              <a:rPr lang="zh-TW" altLang="en-US" dirty="0" smtClean="0"/>
              <a:t>濁音</a:t>
            </a:r>
            <a:r>
              <a:rPr lang="en-US" altLang="zh-TW" dirty="0" smtClean="0"/>
              <a:t>)</a:t>
            </a:r>
          </a:p>
          <a:p>
            <a:pPr lvl="1"/>
            <a:r>
              <a:rPr lang="en-US" altLang="zh-TW" dirty="0"/>
              <a:t>V</a:t>
            </a:r>
            <a:r>
              <a:rPr lang="en-US" altLang="zh-TW" dirty="0" smtClean="0"/>
              <a:t>ocal cords</a:t>
            </a:r>
            <a:r>
              <a:rPr lang="zh-TW" altLang="en-US" dirty="0" smtClean="0"/>
              <a:t> </a:t>
            </a:r>
            <a:r>
              <a:rPr lang="en-US" altLang="zh-TW" dirty="0" smtClean="0"/>
              <a:t>(</a:t>
            </a:r>
            <a:r>
              <a:rPr lang="zh-TW" altLang="en-US" dirty="0" smtClean="0"/>
              <a:t>聲帶</a:t>
            </a:r>
            <a:r>
              <a:rPr lang="en-US" altLang="zh-TW" dirty="0" smtClean="0"/>
              <a:t>) vibrate</a:t>
            </a:r>
          </a:p>
          <a:p>
            <a:pPr lvl="1"/>
            <a:r>
              <a:rPr lang="en-US" altLang="zh-TW" dirty="0" smtClean="0"/>
              <a:t>Fundamental frequency </a:t>
            </a:r>
            <a:r>
              <a:rPr lang="en-US" altLang="zh-TW" dirty="0" smtClean="0"/>
              <a:t>(</a:t>
            </a:r>
            <a:r>
              <a:rPr lang="en-US" altLang="zh-TW" i="1" dirty="0" smtClean="0"/>
              <a:t>F</a:t>
            </a:r>
            <a:r>
              <a:rPr lang="en-US" altLang="zh-TW" baseline="-25000" dirty="0" smtClean="0"/>
              <a:t>0</a:t>
            </a:r>
            <a:r>
              <a:rPr lang="en-US" altLang="zh-TW" dirty="0" smtClean="0"/>
              <a:t>) and harmonics</a:t>
            </a:r>
          </a:p>
          <a:p>
            <a:pPr lvl="1"/>
            <a:r>
              <a:rPr lang="en-US" altLang="zh-TW" b="1" dirty="0">
                <a:solidFill>
                  <a:srgbClr val="C00000"/>
                </a:solidFill>
              </a:rPr>
              <a:t>Periodic</a:t>
            </a:r>
            <a:r>
              <a:rPr lang="en-US" altLang="zh-TW" dirty="0"/>
              <a:t> </a:t>
            </a:r>
            <a:r>
              <a:rPr lang="en-US" altLang="zh-TW" dirty="0" smtClean="0"/>
              <a:t>signal</a:t>
            </a:r>
          </a:p>
          <a:p>
            <a:pPr lvl="1"/>
            <a:r>
              <a:rPr lang="en-US" altLang="zh-TW" dirty="0" smtClean="0"/>
              <a:t>Vowel(</a:t>
            </a:r>
            <a:r>
              <a:rPr lang="zh-TW" altLang="en-US" dirty="0" smtClean="0"/>
              <a:t>母音</a:t>
            </a:r>
            <a:r>
              <a:rPr lang="en-US" altLang="zh-TW" dirty="0" smtClean="0"/>
              <a:t>), voiced consonant(</a:t>
            </a:r>
            <a:r>
              <a:rPr lang="zh-TW" altLang="en-US" dirty="0" smtClean="0"/>
              <a:t>有聲子音</a:t>
            </a:r>
            <a:r>
              <a:rPr lang="en-US" altLang="zh-TW" dirty="0" smtClean="0"/>
              <a:t>)</a:t>
            </a:r>
          </a:p>
          <a:p>
            <a:r>
              <a:rPr lang="en-US" altLang="zh-TW" b="1" dirty="0" smtClean="0"/>
              <a:t>Unvoiced</a:t>
            </a:r>
            <a:r>
              <a:rPr lang="en-US" altLang="zh-TW" dirty="0" smtClean="0"/>
              <a:t> speech (</a:t>
            </a:r>
            <a:r>
              <a:rPr lang="zh-TW" altLang="en-US" dirty="0" smtClean="0"/>
              <a:t>清音</a:t>
            </a:r>
            <a:r>
              <a:rPr lang="en-US" altLang="zh-TW" dirty="0" smtClean="0"/>
              <a:t>):</a:t>
            </a:r>
          </a:p>
          <a:p>
            <a:pPr lvl="1"/>
            <a:r>
              <a:rPr lang="en-US" altLang="zh-TW" dirty="0" smtClean="0"/>
              <a:t>Vocal </a:t>
            </a:r>
            <a:r>
              <a:rPr lang="en-US" altLang="zh-TW" dirty="0"/>
              <a:t>cords</a:t>
            </a:r>
            <a:r>
              <a:rPr lang="zh-TW" altLang="en-US" dirty="0"/>
              <a:t> </a:t>
            </a:r>
            <a:r>
              <a:rPr lang="en-US" altLang="zh-TW" dirty="0" smtClean="0"/>
              <a:t>no vibration</a:t>
            </a:r>
            <a:endParaRPr lang="en-US" altLang="zh-TW" dirty="0"/>
          </a:p>
          <a:p>
            <a:pPr lvl="1"/>
            <a:r>
              <a:rPr lang="en-US" altLang="zh-TW" b="1" dirty="0" smtClean="0">
                <a:solidFill>
                  <a:srgbClr val="C00000"/>
                </a:solidFill>
              </a:rPr>
              <a:t>Non-periodic</a:t>
            </a:r>
            <a:r>
              <a:rPr lang="en-US" altLang="zh-TW" dirty="0" smtClean="0"/>
              <a:t> signal</a:t>
            </a:r>
          </a:p>
          <a:p>
            <a:pPr lvl="1"/>
            <a:r>
              <a:rPr lang="en-US" altLang="zh-TW" dirty="0" smtClean="0"/>
              <a:t>Unvoiced consonant(</a:t>
            </a:r>
            <a:r>
              <a:rPr lang="zh-TW" altLang="en-US" dirty="0" smtClean="0"/>
              <a:t>無聲</a:t>
            </a:r>
            <a:r>
              <a:rPr lang="zh-TW" altLang="en-US" dirty="0"/>
              <a:t>子音</a:t>
            </a:r>
            <a:r>
              <a:rPr lang="en-US" altLang="zh-TW" dirty="0"/>
              <a:t>)</a:t>
            </a:r>
          </a:p>
          <a:p>
            <a:pPr lvl="1"/>
            <a:endParaRPr lang="en-US" altLang="zh-TW" dirty="0"/>
          </a:p>
          <a:p>
            <a:endParaRPr lang="en-US" altLang="zh-TW" dirty="0" smtClean="0"/>
          </a:p>
          <a:p>
            <a:endParaRPr lang="en-US" altLang="zh-TW" dirty="0" smtClean="0"/>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4</a:t>
            </a:fld>
            <a:endParaRPr lang="zh-TW" altLang="en-US"/>
          </a:p>
        </p:txBody>
      </p:sp>
      <p:pic>
        <p:nvPicPr>
          <p:cNvPr id="4" name="圖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29249" y="4061834"/>
            <a:ext cx="3531229" cy="2250065"/>
          </a:xfrm>
          <a:prstGeom prst="rect">
            <a:avLst/>
          </a:prstGeom>
        </p:spPr>
      </p:pic>
    </p:spTree>
    <p:extLst>
      <p:ext uri="{BB962C8B-B14F-4D97-AF65-F5344CB8AC3E}">
        <p14:creationId xmlns:p14="http://schemas.microsoft.com/office/powerpoint/2010/main" val="29765449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a:latin typeface="+mn-lt"/>
              </a:rPr>
              <a:t>Conventional speech </a:t>
            </a:r>
            <a:r>
              <a:rPr lang="en-US" altLang="zh-TW" b="1" dirty="0" smtClean="0">
                <a:latin typeface="+mn-lt"/>
              </a:rPr>
              <a:t>synthesis</a:t>
            </a:r>
            <a:endParaRPr lang="zh-TW" altLang="en-US" b="1" dirty="0">
              <a:latin typeface="+mn-lt"/>
            </a:endParaRPr>
          </a:p>
        </p:txBody>
      </p:sp>
      <p:sp>
        <p:nvSpPr>
          <p:cNvPr id="3" name="內容版面配置區 2"/>
          <p:cNvSpPr>
            <a:spLocks noGrp="1"/>
          </p:cNvSpPr>
          <p:nvPr>
            <p:ph idx="1"/>
          </p:nvPr>
        </p:nvSpPr>
        <p:spPr/>
        <p:txBody>
          <a:bodyPr>
            <a:normAutofit/>
          </a:bodyPr>
          <a:lstStyle/>
          <a:p>
            <a:r>
              <a:rPr lang="en-US" altLang="zh-TW" b="1" dirty="0" smtClean="0"/>
              <a:t>Vocoder: voice coder</a:t>
            </a:r>
          </a:p>
          <a:p>
            <a:r>
              <a:rPr lang="en-US" altLang="zh-TW" b="1" dirty="0" smtClean="0">
                <a:solidFill>
                  <a:schemeClr val="accent2">
                    <a:lumMod val="50000"/>
                  </a:schemeClr>
                </a:solidFill>
              </a:rPr>
              <a:t>Encoder </a:t>
            </a:r>
            <a:r>
              <a:rPr lang="en-US" altLang="zh-TW" b="1" dirty="0" smtClean="0">
                <a:solidFill>
                  <a:schemeClr val="accent2">
                    <a:lumMod val="50000"/>
                  </a:schemeClr>
                </a:solidFill>
              </a:rPr>
              <a:t>(analyzer)</a:t>
            </a:r>
          </a:p>
          <a:p>
            <a:pPr lvl="1"/>
            <a:r>
              <a:rPr lang="en-US" altLang="zh-TW" b="1" dirty="0" smtClean="0"/>
              <a:t>decomposing</a:t>
            </a:r>
            <a:r>
              <a:rPr lang="en-US" altLang="zh-TW" dirty="0" smtClean="0"/>
              <a:t> speech into acoustic features</a:t>
            </a:r>
          </a:p>
          <a:p>
            <a:r>
              <a:rPr lang="en-US" altLang="zh-TW" b="1" dirty="0" smtClean="0">
                <a:solidFill>
                  <a:srgbClr val="002060"/>
                </a:solidFill>
              </a:rPr>
              <a:t>Decoder (synthesizer)</a:t>
            </a:r>
          </a:p>
          <a:p>
            <a:pPr lvl="1"/>
            <a:r>
              <a:rPr lang="en-US" altLang="zh-TW" b="1" dirty="0" smtClean="0"/>
              <a:t>synthesizing</a:t>
            </a:r>
            <a:r>
              <a:rPr lang="en-US" altLang="zh-TW" dirty="0" smtClean="0"/>
              <a:t> speech from acoustic features</a:t>
            </a:r>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5</a:t>
            </a:fld>
            <a:endParaRPr lang="zh-TW" altLang="en-US"/>
          </a:p>
        </p:txBody>
      </p:sp>
      <p:pic>
        <p:nvPicPr>
          <p:cNvPr id="7" name="圖片 6"/>
          <p:cNvPicPr>
            <a:picLocks noChangeAspect="1"/>
          </p:cNvPicPr>
          <p:nvPr/>
        </p:nvPicPr>
        <p:blipFill>
          <a:blip r:embed="rId3"/>
          <a:stretch>
            <a:fillRect/>
          </a:stretch>
        </p:blipFill>
        <p:spPr>
          <a:xfrm>
            <a:off x="941757" y="4062402"/>
            <a:ext cx="7260485" cy="2414866"/>
          </a:xfrm>
          <a:prstGeom prst="rect">
            <a:avLst/>
          </a:prstGeom>
        </p:spPr>
      </p:pic>
    </p:spTree>
    <p:extLst>
      <p:ext uri="{BB962C8B-B14F-4D97-AF65-F5344CB8AC3E}">
        <p14:creationId xmlns:p14="http://schemas.microsoft.com/office/powerpoint/2010/main" val="9694197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Speech model</a:t>
            </a:r>
            <a:endParaRPr lang="zh-TW" altLang="en-US" b="1" dirty="0">
              <a:latin typeface="+mn-lt"/>
            </a:endParaRPr>
          </a:p>
        </p:txBody>
      </p:sp>
      <p:sp>
        <p:nvSpPr>
          <p:cNvPr id="3" name="內容版面配置區 2"/>
          <p:cNvSpPr>
            <a:spLocks noGrp="1"/>
          </p:cNvSpPr>
          <p:nvPr>
            <p:ph idx="1"/>
          </p:nvPr>
        </p:nvSpPr>
        <p:spPr/>
        <p:txBody>
          <a:bodyPr>
            <a:normAutofit/>
          </a:bodyPr>
          <a:lstStyle/>
          <a:p>
            <a:r>
              <a:rPr lang="en-US" altLang="zh-TW" dirty="0" smtClean="0"/>
              <a:t>Source-filter model</a:t>
            </a:r>
            <a:r>
              <a:rPr lang="en-US" altLang="zh-TW" dirty="0"/>
              <a:t> </a:t>
            </a:r>
            <a:r>
              <a:rPr lang="en-US" altLang="zh-TW" sz="1800" dirty="0" smtClean="0"/>
              <a:t>[R. </a:t>
            </a:r>
            <a:r>
              <a:rPr lang="en-US" altLang="zh-TW" sz="1800" dirty="0" err="1" smtClean="0"/>
              <a:t>McAulay</a:t>
            </a:r>
            <a:r>
              <a:rPr lang="en-US" altLang="zh-TW" sz="1800" dirty="0" smtClean="0"/>
              <a:t>+, 1986]</a:t>
            </a:r>
            <a:r>
              <a:rPr lang="en-US" altLang="zh-TW" sz="2000" dirty="0" smtClean="0"/>
              <a:t> </a:t>
            </a:r>
          </a:p>
          <a:p>
            <a:endParaRPr lang="en-US" altLang="zh-TW" dirty="0" smtClean="0"/>
          </a:p>
          <a:p>
            <a:endParaRPr lang="en-US" altLang="zh-TW" dirty="0"/>
          </a:p>
          <a:p>
            <a:endParaRPr lang="en-US" altLang="zh-TW" dirty="0" smtClean="0"/>
          </a:p>
          <a:p>
            <a:r>
              <a:rPr lang="en-US" altLang="zh-TW" dirty="0" smtClean="0"/>
              <a:t>Mixed excitation</a:t>
            </a:r>
          </a:p>
          <a:p>
            <a:pPr lvl="1"/>
            <a:r>
              <a:rPr lang="en-US" altLang="zh-TW" b="1" dirty="0" smtClean="0"/>
              <a:t>Voiced</a:t>
            </a:r>
            <a:r>
              <a:rPr lang="en-US" altLang="zh-TW" dirty="0" smtClean="0"/>
              <a:t> excitation: “periodic pulse train (based on </a:t>
            </a:r>
            <a:r>
              <a:rPr lang="en-US" altLang="zh-TW" i="1" dirty="0" smtClean="0"/>
              <a:t>F</a:t>
            </a:r>
            <a:r>
              <a:rPr lang="en-US" altLang="zh-TW" baseline="-25000" dirty="0" smtClean="0"/>
              <a:t>0</a:t>
            </a:r>
            <a:r>
              <a:rPr lang="en-US" altLang="zh-TW" dirty="0" smtClean="0"/>
              <a:t>)” mixed with “white noise”</a:t>
            </a:r>
          </a:p>
          <a:p>
            <a:pPr lvl="1"/>
            <a:r>
              <a:rPr lang="en-US" altLang="zh-TW" b="1" dirty="0" smtClean="0"/>
              <a:t>Aperiodicity</a:t>
            </a:r>
            <a:r>
              <a:rPr lang="en-US" altLang="zh-TW" dirty="0" smtClean="0"/>
              <a:t>: the </a:t>
            </a:r>
            <a:r>
              <a:rPr lang="en-US" altLang="zh-TW" b="1" dirty="0" smtClean="0">
                <a:solidFill>
                  <a:srgbClr val="C00000"/>
                </a:solidFill>
              </a:rPr>
              <a:t>ratio</a:t>
            </a:r>
            <a:r>
              <a:rPr lang="en-US" altLang="zh-TW" dirty="0" smtClean="0"/>
              <a:t> of pulse train and white noise</a:t>
            </a:r>
          </a:p>
          <a:p>
            <a:pPr lvl="1"/>
            <a:r>
              <a:rPr lang="en-US" altLang="zh-TW" b="1" dirty="0" smtClean="0"/>
              <a:t>Unvoiced</a:t>
            </a:r>
            <a:r>
              <a:rPr lang="en-US" altLang="zh-TW" dirty="0" smtClean="0"/>
              <a:t> excitation: “white noise”</a:t>
            </a:r>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6</a:t>
            </a:fld>
            <a:endParaRPr lang="zh-TW" altLang="en-US"/>
          </a:p>
        </p:txBody>
      </p:sp>
      <p:pic>
        <p:nvPicPr>
          <p:cNvPr id="4" name="圖片 3"/>
          <p:cNvPicPr>
            <a:picLocks noChangeAspect="1"/>
          </p:cNvPicPr>
          <p:nvPr/>
        </p:nvPicPr>
        <p:blipFill>
          <a:blip r:embed="rId3"/>
          <a:stretch>
            <a:fillRect/>
          </a:stretch>
        </p:blipFill>
        <p:spPr>
          <a:xfrm>
            <a:off x="2116695" y="2266968"/>
            <a:ext cx="4910609" cy="1580703"/>
          </a:xfrm>
          <a:prstGeom prst="rect">
            <a:avLst/>
          </a:prstGeom>
        </p:spPr>
      </p:pic>
    </p:spTree>
    <p:extLst>
      <p:ext uri="{BB962C8B-B14F-4D97-AF65-F5344CB8AC3E}">
        <p14:creationId xmlns:p14="http://schemas.microsoft.com/office/powerpoint/2010/main" val="42068167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Mixed excitation vocoder</a:t>
            </a:r>
            <a:endParaRPr lang="zh-TW" altLang="en-US" b="1" dirty="0">
              <a:latin typeface="+mn-lt"/>
            </a:endParaRPr>
          </a:p>
        </p:txBody>
      </p:sp>
      <p:sp>
        <p:nvSpPr>
          <p:cNvPr id="3" name="內容版面配置區 2"/>
          <p:cNvSpPr>
            <a:spLocks noGrp="1"/>
          </p:cNvSpPr>
          <p:nvPr>
            <p:ph idx="1"/>
          </p:nvPr>
        </p:nvSpPr>
        <p:spPr/>
        <p:txBody>
          <a:bodyPr>
            <a:normAutofit/>
          </a:bodyPr>
          <a:lstStyle/>
          <a:p>
            <a:r>
              <a:rPr lang="en-US" altLang="zh-TW" dirty="0" smtClean="0"/>
              <a:t>STRAIGHT </a:t>
            </a:r>
            <a:r>
              <a:rPr lang="en-US" altLang="zh-TW" sz="1800" dirty="0"/>
              <a:t>[H. Kawahara+, 1999</a:t>
            </a:r>
            <a:r>
              <a:rPr lang="en-US" altLang="zh-TW" sz="1800" dirty="0" smtClean="0"/>
              <a:t>]</a:t>
            </a:r>
            <a:r>
              <a:rPr lang="en-US" altLang="zh-TW" dirty="0" smtClean="0"/>
              <a:t>&amp;</a:t>
            </a:r>
            <a:r>
              <a:rPr lang="en-US" altLang="zh-TW" sz="1800" dirty="0" smtClean="0"/>
              <a:t> </a:t>
            </a:r>
            <a:r>
              <a:rPr lang="en-US" altLang="zh-TW" dirty="0"/>
              <a:t>WORLD </a:t>
            </a:r>
            <a:r>
              <a:rPr lang="en-US" altLang="zh-TW" sz="1800" dirty="0"/>
              <a:t>[M. </a:t>
            </a:r>
            <a:r>
              <a:rPr lang="en-US" altLang="zh-TW" sz="1800" dirty="0" err="1"/>
              <a:t>Morise</a:t>
            </a:r>
            <a:r>
              <a:rPr lang="en-US" altLang="zh-TW" sz="1800" dirty="0"/>
              <a:t>+, 2016</a:t>
            </a:r>
            <a:r>
              <a:rPr lang="en-US" altLang="zh-TW" sz="1800" dirty="0" smtClean="0"/>
              <a:t>]</a:t>
            </a:r>
          </a:p>
          <a:p>
            <a:r>
              <a:rPr lang="en-US" altLang="zh-TW" dirty="0" smtClean="0"/>
              <a:t>Encode speech into</a:t>
            </a:r>
          </a:p>
          <a:p>
            <a:pPr lvl="1"/>
            <a:r>
              <a:rPr lang="en-US" altLang="zh-TW" dirty="0" smtClean="0"/>
              <a:t>Spectral feature: spectral envelope (</a:t>
            </a:r>
            <a:r>
              <a:rPr lang="en-US" altLang="zh-TW" i="1" dirty="0" err="1" smtClean="0"/>
              <a:t>sp</a:t>
            </a:r>
            <a:r>
              <a:rPr lang="en-US" altLang="zh-TW" dirty="0" smtClean="0"/>
              <a:t>)</a:t>
            </a:r>
          </a:p>
          <a:p>
            <a:pPr lvl="1"/>
            <a:r>
              <a:rPr lang="en-US" altLang="zh-TW" dirty="0" smtClean="0"/>
              <a:t>Prosodic features: aperiodicity (</a:t>
            </a:r>
            <a:r>
              <a:rPr lang="en-US" altLang="zh-TW" i="1" dirty="0" err="1" smtClean="0"/>
              <a:t>ap</a:t>
            </a:r>
            <a:r>
              <a:rPr lang="en-US" altLang="zh-TW" dirty="0" smtClean="0"/>
              <a:t>) and </a:t>
            </a:r>
            <a:r>
              <a:rPr lang="en-US" altLang="zh-TW" i="1" dirty="0"/>
              <a:t>f</a:t>
            </a:r>
            <a:r>
              <a:rPr lang="en-US" altLang="zh-TW" baseline="-25000" dirty="0"/>
              <a:t>0</a:t>
            </a:r>
            <a:endParaRPr lang="en-US" altLang="zh-TW" dirty="0" smtClean="0"/>
          </a:p>
          <a:p>
            <a:r>
              <a:rPr lang="en-US" altLang="zh-TW" dirty="0" smtClean="0"/>
              <a:t>Decode speech based on the acoustic features</a:t>
            </a:r>
          </a:p>
          <a:p>
            <a:r>
              <a:rPr lang="en-US" altLang="zh-TW" b="1" dirty="0" smtClean="0"/>
              <a:t>Oversimplified</a:t>
            </a:r>
            <a:r>
              <a:rPr lang="en-US" altLang="zh-TW" dirty="0" smtClean="0"/>
              <a:t> assumptions of speech generation are imposed on the vocoders</a:t>
            </a:r>
          </a:p>
          <a:p>
            <a:r>
              <a:rPr lang="en-US" altLang="zh-TW" b="1" dirty="0" smtClean="0">
                <a:solidFill>
                  <a:srgbClr val="C00000"/>
                </a:solidFill>
              </a:rPr>
              <a:t>Lost</a:t>
            </a:r>
            <a:r>
              <a:rPr lang="en-US" altLang="zh-TW" b="1" dirty="0" smtClean="0"/>
              <a:t> temporal details </a:t>
            </a:r>
            <a:r>
              <a:rPr lang="en-US" altLang="zh-TW" dirty="0" smtClean="0"/>
              <a:t>and </a:t>
            </a:r>
            <a:r>
              <a:rPr lang="en-US" altLang="zh-TW" b="1" dirty="0" smtClean="0"/>
              <a:t>phase information </a:t>
            </a:r>
            <a:r>
              <a:rPr lang="en-US" altLang="zh-TW" dirty="0" smtClean="0"/>
              <a:t>cause speech quality degradation</a:t>
            </a:r>
            <a:endParaRPr lang="en-US" altLang="zh-TW" dirty="0"/>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7</a:t>
            </a:fld>
            <a:endParaRPr lang="zh-TW" altLang="en-US"/>
          </a:p>
        </p:txBody>
      </p:sp>
    </p:spTree>
    <p:extLst>
      <p:ext uri="{BB962C8B-B14F-4D97-AF65-F5344CB8AC3E}">
        <p14:creationId xmlns:p14="http://schemas.microsoft.com/office/powerpoint/2010/main" val="35074715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Neural-based generative model</a:t>
            </a:r>
            <a:endParaRPr lang="zh-TW" altLang="en-US" sz="2000" b="1" dirty="0">
              <a:latin typeface="+mn-lt"/>
            </a:endParaRPr>
          </a:p>
        </p:txBody>
      </p:sp>
      <p:sp>
        <p:nvSpPr>
          <p:cNvPr id="3" name="內容版面配置區 2"/>
          <p:cNvSpPr>
            <a:spLocks noGrp="1"/>
          </p:cNvSpPr>
          <p:nvPr>
            <p:ph idx="1"/>
          </p:nvPr>
        </p:nvSpPr>
        <p:spPr/>
        <p:txBody>
          <a:bodyPr>
            <a:normAutofit/>
          </a:bodyPr>
          <a:lstStyle/>
          <a:p>
            <a:r>
              <a:rPr lang="en-US" altLang="zh-TW" dirty="0" smtClean="0"/>
              <a:t>Advanced modeling capability based on a deep and huge non-linear network</a:t>
            </a:r>
          </a:p>
          <a:p>
            <a:r>
              <a:rPr lang="en-US" altLang="zh-TW" dirty="0" smtClean="0"/>
              <a:t>Directly modeling high temporal resolution audio signals without speech-specific assumptions</a:t>
            </a:r>
          </a:p>
          <a:p>
            <a:r>
              <a:rPr lang="en-US" altLang="zh-TW" dirty="0" smtClean="0"/>
              <a:t>Autoregressive causal models</a:t>
            </a:r>
          </a:p>
          <a:p>
            <a:pPr lvl="1"/>
            <a:r>
              <a:rPr lang="en-US" altLang="zh-TW" dirty="0"/>
              <a:t>Modeling </a:t>
            </a:r>
            <a:r>
              <a:rPr lang="en-US" altLang="zh-TW" dirty="0" smtClean="0"/>
              <a:t>the probability distribution of each sample based on the previous samples</a:t>
            </a:r>
          </a:p>
          <a:p>
            <a:pPr lvl="1"/>
            <a:r>
              <a:rPr lang="en-US" altLang="zh-TW" dirty="0" smtClean="0"/>
              <a:t>Conditional probability:</a:t>
            </a:r>
          </a:p>
          <a:p>
            <a:pPr lvl="1"/>
            <a:r>
              <a:rPr lang="en-US" altLang="zh-TW" dirty="0" smtClean="0"/>
              <a:t>RNN-based: </a:t>
            </a:r>
            <a:r>
              <a:rPr lang="en-US" altLang="zh-TW" dirty="0" err="1" smtClean="0"/>
              <a:t>SampleRNN</a:t>
            </a:r>
            <a:r>
              <a:rPr lang="en-US" altLang="zh-TW" dirty="0" smtClean="0"/>
              <a:t> </a:t>
            </a:r>
            <a:r>
              <a:rPr lang="en-US" altLang="zh-TW" sz="1800" dirty="0"/>
              <a:t>[S. </a:t>
            </a:r>
            <a:r>
              <a:rPr lang="en-US" altLang="zh-TW" sz="1800" dirty="0" err="1"/>
              <a:t>Mehri</a:t>
            </a:r>
            <a:r>
              <a:rPr lang="en-US" altLang="zh-TW" sz="1800" dirty="0"/>
              <a:t>+, 2017</a:t>
            </a:r>
            <a:r>
              <a:rPr lang="en-US" altLang="zh-TW" sz="1800" dirty="0" smtClean="0"/>
              <a:t>]</a:t>
            </a:r>
            <a:endParaRPr lang="en-US" altLang="zh-TW" sz="1800" b="1" dirty="0" smtClean="0"/>
          </a:p>
          <a:p>
            <a:pPr lvl="1"/>
            <a:r>
              <a:rPr lang="en-US" altLang="zh-TW" dirty="0" smtClean="0"/>
              <a:t>CNN-based</a:t>
            </a:r>
            <a:r>
              <a:rPr lang="en-US" altLang="zh-TW" b="1" dirty="0" smtClean="0"/>
              <a:t>: </a:t>
            </a:r>
            <a:r>
              <a:rPr lang="en-US" altLang="zh-TW" b="1" dirty="0" err="1" smtClean="0"/>
              <a:t>WaveNet</a:t>
            </a:r>
            <a:r>
              <a:rPr lang="en-US" altLang="zh-TW" dirty="0" smtClean="0"/>
              <a:t> </a:t>
            </a:r>
            <a:r>
              <a:rPr lang="en-US" altLang="zh-TW" sz="1600" dirty="0" smtClean="0"/>
              <a:t>[</a:t>
            </a:r>
            <a:r>
              <a:rPr lang="nl-NL" altLang="zh-TW" sz="1600" dirty="0"/>
              <a:t>A. van den </a:t>
            </a:r>
            <a:r>
              <a:rPr lang="nl-NL" altLang="zh-TW" sz="1600" dirty="0" smtClean="0"/>
              <a:t>Oord+, </a:t>
            </a:r>
            <a:r>
              <a:rPr lang="nl-NL" altLang="zh-TW" sz="1600" dirty="0"/>
              <a:t>2016</a:t>
            </a:r>
            <a:r>
              <a:rPr lang="en-US" altLang="zh-TW" sz="1600" dirty="0" smtClean="0"/>
              <a:t>]</a:t>
            </a: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8</a:t>
            </a:fld>
            <a:endParaRPr lang="zh-TW" altLang="en-US"/>
          </a:p>
        </p:txBody>
      </p:sp>
      <p:graphicFrame>
        <p:nvGraphicFramePr>
          <p:cNvPr id="5" name="物件 4"/>
          <p:cNvGraphicFramePr>
            <a:graphicFrameLocks noChangeAspect="1"/>
          </p:cNvGraphicFramePr>
          <p:nvPr>
            <p:extLst>
              <p:ext uri="{D42A27DB-BD31-4B8C-83A1-F6EECF244321}">
                <p14:modId xmlns:p14="http://schemas.microsoft.com/office/powerpoint/2010/main" val="58137302"/>
              </p:ext>
            </p:extLst>
          </p:nvPr>
        </p:nvGraphicFramePr>
        <p:xfrm>
          <a:off x="4391025" y="4805328"/>
          <a:ext cx="2066925" cy="406400"/>
        </p:xfrm>
        <a:graphic>
          <a:graphicData uri="http://schemas.openxmlformats.org/presentationml/2006/ole">
            <mc:AlternateContent xmlns:mc="http://schemas.openxmlformats.org/markup-compatibility/2006">
              <mc:Choice xmlns:v="urn:schemas-microsoft-com:vml" Requires="v">
                <p:oleObj spid="_x0000_s7186" name="Equation" r:id="rId4" imgW="2120760" imgH="393480" progId="Equation.DSMT4">
                  <p:embed/>
                </p:oleObj>
              </mc:Choice>
              <mc:Fallback>
                <p:oleObj name="Equation" r:id="rId4" imgW="2120760" imgH="393480" progId="Equation.DSMT4">
                  <p:embed/>
                  <p:pic>
                    <p:nvPicPr>
                      <p:cNvPr id="5" name="物件 4"/>
                      <p:cNvPicPr>
                        <a:picLocks noChangeAspect="1" noChangeArrowheads="1"/>
                      </p:cNvPicPr>
                      <p:nvPr/>
                    </p:nvPicPr>
                    <p:blipFill>
                      <a:blip r:embed="rId5"/>
                      <a:srcRect/>
                      <a:stretch>
                        <a:fillRect/>
                      </a:stretch>
                    </p:blipFill>
                    <p:spPr bwMode="auto">
                      <a:xfrm>
                        <a:off x="4391025" y="4805328"/>
                        <a:ext cx="2066925"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6456202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5252</TotalTime>
  <Words>2584</Words>
  <Application>Microsoft Office PowerPoint</Application>
  <PresentationFormat>如螢幕大小 (4:3)</PresentationFormat>
  <Paragraphs>586</Paragraphs>
  <Slides>43</Slides>
  <Notes>41</Notes>
  <HiddenSlides>0</HiddenSlides>
  <MMClips>48</MMClips>
  <ScaleCrop>false</ScaleCrop>
  <HeadingPairs>
    <vt:vector size="8" baseType="variant">
      <vt:variant>
        <vt:lpstr>使用字型</vt:lpstr>
      </vt:variant>
      <vt:variant>
        <vt:i4>9</vt:i4>
      </vt:variant>
      <vt:variant>
        <vt:lpstr>佈景主題</vt:lpstr>
      </vt:variant>
      <vt:variant>
        <vt:i4>1</vt:i4>
      </vt:variant>
      <vt:variant>
        <vt:lpstr>內嵌 OLE 伺服程式</vt:lpstr>
      </vt:variant>
      <vt:variant>
        <vt:i4>1</vt:i4>
      </vt:variant>
      <vt:variant>
        <vt:lpstr>投影片標題</vt:lpstr>
      </vt:variant>
      <vt:variant>
        <vt:i4>43</vt:i4>
      </vt:variant>
    </vt:vector>
  </HeadingPairs>
  <TitlesOfParts>
    <vt:vector size="54" baseType="lpstr">
      <vt:lpstr>游ゴシック</vt:lpstr>
      <vt:lpstr>游ゴシック Light</vt:lpstr>
      <vt:lpstr>新細明體</vt:lpstr>
      <vt:lpstr>Arial</vt:lpstr>
      <vt:lpstr>Calibri</vt:lpstr>
      <vt:lpstr>Calibri Light</vt:lpstr>
      <vt:lpstr>Cambria Math</vt:lpstr>
      <vt:lpstr>Wingdings</vt:lpstr>
      <vt:lpstr>Wingdings 2</vt:lpstr>
      <vt:lpstr>Office 佈景主題</vt:lpstr>
      <vt:lpstr>Equation</vt:lpstr>
      <vt:lpstr>Quasi-Periodic WaveNet:  An Autoregressive Raw Waveform Generative Model with Pitch-dependent Dilated Convolution Neural Network</vt:lpstr>
      <vt:lpstr>About me  https://bigpon.github.io/</vt:lpstr>
      <vt:lpstr>Outline</vt:lpstr>
      <vt:lpstr>Characteristics of speech signal</vt:lpstr>
      <vt:lpstr>Quasi-periodic signal</vt:lpstr>
      <vt:lpstr>Conventional speech synthesis</vt:lpstr>
      <vt:lpstr>Speech model</vt:lpstr>
      <vt:lpstr>Mixed excitation vocoder</vt:lpstr>
      <vt:lpstr>Neural-based generative model</vt:lpstr>
      <vt:lpstr>WaveNet</vt:lpstr>
      <vt:lpstr>Dilated CNN [F. Yu+, 2016]</vt:lpstr>
      <vt:lpstr>WaveNet Vocoder [A. Tamamori+, 2017]</vt:lpstr>
      <vt:lpstr>WaveNet Vocoder</vt:lpstr>
      <vt:lpstr>Is WaveNet vocoder suitable for speech generation?</vt:lpstr>
      <vt:lpstr>Problem I:  Inefficient speech modeling</vt:lpstr>
      <vt:lpstr>Problem II: Limited pitch controllability</vt:lpstr>
      <vt:lpstr>Quasi-Periodic WaveNet [Y. -C. Wu+, 2019]</vt:lpstr>
      <vt:lpstr>Pitch filtering of CELP [M. Schroeder+, 1984]</vt:lpstr>
      <vt:lpstr>Pitch-dependent dilated convolution</vt:lpstr>
      <vt:lpstr>Pitch-dependent dilated convolution (cont.)</vt:lpstr>
      <vt:lpstr>Dense factor</vt:lpstr>
      <vt:lpstr>Effective receptive filed</vt:lpstr>
      <vt:lpstr>Cascaded networks </vt:lpstr>
      <vt:lpstr>Sine wave generation</vt:lpstr>
      <vt:lpstr>Experiments setting</vt:lpstr>
      <vt:lpstr>Experiments setting</vt:lpstr>
      <vt:lpstr>Model comparison</vt:lpstr>
      <vt:lpstr>Peak frequency extraction</vt:lpstr>
      <vt:lpstr>Output single-tone sine wave</vt:lpstr>
      <vt:lpstr>Dense factor comparison</vt:lpstr>
      <vt:lpstr>Model comparison</vt:lpstr>
      <vt:lpstr>Experiments setting</vt:lpstr>
      <vt:lpstr>Model comparison</vt:lpstr>
      <vt:lpstr>Experiments setting</vt:lpstr>
      <vt:lpstr>Objective evaluation</vt:lpstr>
      <vt:lpstr>Subjective evaluation</vt:lpstr>
      <vt:lpstr>Subjective evaluation</vt:lpstr>
      <vt:lpstr>Effective receptive field length</vt:lpstr>
      <vt:lpstr>Demo</vt:lpstr>
      <vt:lpstr>Demo</vt:lpstr>
      <vt:lpstr>Demo</vt:lpstr>
      <vt:lpstr>Conclusion</vt:lpstr>
      <vt:lpstr>Thank you for your attention !  https://bigpon.github.io/QuasiPeriodicWaveNet_demo/</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Sound-G Many to one Many to many Nonparallel</dc:title>
  <dc:creator>Bigpon</dc:creator>
  <cp:lastModifiedBy>PB D</cp:lastModifiedBy>
  <cp:revision>277</cp:revision>
  <dcterms:created xsi:type="dcterms:W3CDTF">2017-10-05T06:39:07Z</dcterms:created>
  <dcterms:modified xsi:type="dcterms:W3CDTF">2020-01-12T19:33:40Z</dcterms:modified>
</cp:coreProperties>
</file>